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2"/>
  </p:notesMasterIdLst>
  <p:sldIdLst>
    <p:sldId id="256" r:id="rId2"/>
    <p:sldId id="290" r:id="rId3"/>
    <p:sldId id="347" r:id="rId4"/>
    <p:sldId id="258" r:id="rId5"/>
    <p:sldId id="291" r:id="rId6"/>
    <p:sldId id="346" r:id="rId7"/>
    <p:sldId id="345" r:id="rId8"/>
    <p:sldId id="344" r:id="rId9"/>
    <p:sldId id="340" r:id="rId10"/>
    <p:sldId id="343" r:id="rId11"/>
    <p:sldId id="342" r:id="rId12"/>
    <p:sldId id="341" r:id="rId13"/>
    <p:sldId id="339" r:id="rId14"/>
    <p:sldId id="335" r:id="rId15"/>
    <p:sldId id="338" r:id="rId16"/>
    <p:sldId id="337" r:id="rId17"/>
    <p:sldId id="336" r:id="rId18"/>
    <p:sldId id="348" r:id="rId19"/>
    <p:sldId id="319" r:id="rId20"/>
    <p:sldId id="334" r:id="rId21"/>
  </p:sldIdLst>
  <p:sldSz cx="9144000" cy="5143500" type="screen16x9"/>
  <p:notesSz cx="6858000" cy="9144000"/>
  <p:embeddedFontLst>
    <p:embeddedFont>
      <p:font typeface="Barlow Semi Condensed" panose="00000506000000000000" pitchFamily="2" charset="0"/>
      <p:regular r:id="rId23"/>
      <p:bold r:id="rId24"/>
      <p:italic r:id="rId25"/>
      <p:boldItalic r:id="rId26"/>
    </p:embeddedFont>
    <p:embeddedFont>
      <p:font typeface="Barlow Semi Condensed Medium" panose="00000606000000000000" pitchFamily="2" charset="0"/>
      <p:regular r:id="rId27"/>
      <p:italic r:id="rId28"/>
    </p:embeddedFont>
    <p:embeddedFont>
      <p:font typeface="Cambria Math" panose="02040503050406030204" pitchFamily="18" charset="0"/>
      <p:regular r:id="rId29"/>
    </p:embeddedFont>
    <p:embeddedFont>
      <p:font typeface="Fira Sans Extra Condensed" panose="020B0503050000020004" pitchFamily="34" charset="0"/>
      <p:regular r:id="rId30"/>
      <p:bold r:id="rId31"/>
      <p:italic r:id="rId32"/>
      <p:boldItalic r:id="rId33"/>
    </p:embeddedFont>
    <p:embeddedFont>
      <p:font typeface="Fira Sans Extra Condensed SemiBold" panose="020B0604020202020204" charset="0"/>
      <p:regular r:id="rId34"/>
      <p:bold r:id="rId35"/>
      <p:italic r:id="rId36"/>
      <p:boldItalic r:id="rId37"/>
    </p:embeddedFont>
    <p:embeddedFont>
      <p:font typeface="Lato" panose="020F0502020204030203" pitchFamily="34" charset="0"/>
      <p:regular r:id="rId38"/>
      <p:bold r:id="rId39"/>
      <p:italic r:id="rId40"/>
      <p:boldItalic r:id="rId41"/>
    </p:embeddedFont>
    <p:embeddedFont>
      <p:font typeface="Overpass" panose="020B0604020202020204" charset="0"/>
      <p:regular r:id="rId42"/>
      <p:bold r:id="rId43"/>
      <p:italic r:id="rId44"/>
      <p:boldItalic r:id="rId45"/>
    </p:embeddedFont>
    <p:embeddedFont>
      <p:font typeface="Roboto" panose="02000000000000000000"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font" Target="fonts/font25.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font" Target="fonts/font2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font" Target="fonts/font23.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49" Type="http://schemas.openxmlformats.org/officeDocument/2006/relationships/font" Target="fonts/font2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font" Target="fonts/font22.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48" Type="http://schemas.openxmlformats.org/officeDocument/2006/relationships/font" Target="fonts/font26.fntdata"/><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d206afaa8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d206afaa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92a8583979_0_8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92a8583979_0_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107490af408_0_6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107490af408_0_6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07490af408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107490af408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16717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87356" y="1629550"/>
            <a:ext cx="3422400" cy="1524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987356" y="3147050"/>
            <a:ext cx="3607200" cy="366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latin typeface="Roboto"/>
                <a:ea typeface="Roboto"/>
                <a:cs typeface="Roboto"/>
                <a:sym typeface="Robot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 name="Google Shape;265;p32">
            <a:extLst>
              <a:ext uri="{FF2B5EF4-FFF2-40B4-BE49-F238E27FC236}">
                <a16:creationId xmlns:a16="http://schemas.microsoft.com/office/drawing/2014/main" id="{9C9B69C9-4F21-F4D1-3460-A4180C58F535}"/>
              </a:ext>
            </a:extLst>
          </p:cNvPr>
          <p:cNvSpPr/>
          <p:nvPr userDrawn="1"/>
        </p:nvSpPr>
        <p:spPr>
          <a:xfrm>
            <a:off x="125200" y="106200"/>
            <a:ext cx="8940900" cy="49311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sp>
        <p:nvSpPr>
          <p:cNvPr id="44" name="Google Shape;44;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5" name="Google Shape;45;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6" name="Google Shape;4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
        <p:nvSpPr>
          <p:cNvPr id="4" name="Google Shape;265;p32">
            <a:extLst>
              <a:ext uri="{FF2B5EF4-FFF2-40B4-BE49-F238E27FC236}">
                <a16:creationId xmlns:a16="http://schemas.microsoft.com/office/drawing/2014/main" id="{87931861-9330-9C7F-F241-FACF293212AA}"/>
              </a:ext>
            </a:extLst>
          </p:cNvPr>
          <p:cNvSpPr/>
          <p:nvPr userDrawn="1"/>
        </p:nvSpPr>
        <p:spPr>
          <a:xfrm>
            <a:off x="125200" y="106200"/>
            <a:ext cx="8940900" cy="49311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8" name="Google Shape;18;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
        <p:nvSpPr>
          <p:cNvPr id="5" name="Google Shape;265;p32">
            <a:extLst>
              <a:ext uri="{FF2B5EF4-FFF2-40B4-BE49-F238E27FC236}">
                <a16:creationId xmlns:a16="http://schemas.microsoft.com/office/drawing/2014/main" id="{44A80343-88D3-BBCD-8FDE-9D0BA7468530}"/>
              </a:ext>
            </a:extLst>
          </p:cNvPr>
          <p:cNvSpPr/>
          <p:nvPr userDrawn="1"/>
        </p:nvSpPr>
        <p:spPr>
          <a:xfrm>
            <a:off x="125200" y="106200"/>
            <a:ext cx="8940900" cy="49311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
        <p:nvSpPr>
          <p:cNvPr id="26" name="Google Shape;26;p6"/>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1pPr>
            <a:lvl2pPr lvl="1"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2pPr>
            <a:lvl3pPr lvl="2"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3pPr>
            <a:lvl4pPr lvl="3"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4pPr>
            <a:lvl5pPr lvl="4"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5pPr>
            <a:lvl6pPr lvl="5"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6pPr>
            <a:lvl7pPr lvl="6"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7pPr>
            <a:lvl8pPr lvl="7"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8pPr>
            <a:lvl9pPr lvl="8"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9pPr>
          </a:lstStyle>
          <a:p>
            <a:endParaRPr/>
          </a:p>
        </p:txBody>
      </p:sp>
      <p:sp>
        <p:nvSpPr>
          <p:cNvPr id="4" name="Google Shape;265;p32">
            <a:extLst>
              <a:ext uri="{FF2B5EF4-FFF2-40B4-BE49-F238E27FC236}">
                <a16:creationId xmlns:a16="http://schemas.microsoft.com/office/drawing/2014/main" id="{5902CF1B-070E-A175-E893-61154CBF8ED7}"/>
              </a:ext>
            </a:extLst>
          </p:cNvPr>
          <p:cNvSpPr/>
          <p:nvPr userDrawn="1"/>
        </p:nvSpPr>
        <p:spPr>
          <a:xfrm>
            <a:off x="125200" y="106200"/>
            <a:ext cx="8940900" cy="49311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9" name="Google Shape;29;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3" name="Google Shape;3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4"/>
        <p:cNvGrpSpPr/>
        <p:nvPr/>
      </p:nvGrpSpPr>
      <p:grpSpPr>
        <a:xfrm>
          <a:off x="0" y="0"/>
          <a:ext cx="0" cy="0"/>
          <a:chOff x="0" y="0"/>
          <a:chExt cx="0" cy="0"/>
        </a:xfrm>
      </p:grpSpPr>
      <p:sp>
        <p:nvSpPr>
          <p:cNvPr id="35" name="Google Shape;35;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7" name="Google Shape;37;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8" name="Google Shape;38;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9" name="Google Shape;3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sp>
        <p:nvSpPr>
          <p:cNvPr id="41" name="Google Shape;41;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2" name="Google Shape;42;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2pPr>
            <a:lvl3pPr lvl="2">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3pPr>
            <a:lvl4pPr lvl="3">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4pPr>
            <a:lvl5pPr lvl="4">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5pPr>
            <a:lvl6pPr lvl="5">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6pPr>
            <a:lvl7pPr lvl="6">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7pPr>
            <a:lvl8pPr lvl="7">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8pPr>
            <a:lvl9pPr lvl="8">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Roboto"/>
              <a:buChar char="●"/>
              <a:defRPr sz="1800">
                <a:latin typeface="Roboto"/>
                <a:ea typeface="Roboto"/>
                <a:cs typeface="Roboto"/>
                <a:sym typeface="Roboto"/>
              </a:defRPr>
            </a:lvl1pPr>
            <a:lvl2pPr marL="914400" lvl="1" indent="-317500">
              <a:lnSpc>
                <a:spcPct val="115000"/>
              </a:lnSpc>
              <a:spcBef>
                <a:spcPts val="1600"/>
              </a:spcBef>
              <a:spcAft>
                <a:spcPts val="0"/>
              </a:spcAft>
              <a:buSzPts val="1400"/>
              <a:buFont typeface="Roboto"/>
              <a:buChar char="○"/>
              <a:defRPr>
                <a:latin typeface="Roboto"/>
                <a:ea typeface="Roboto"/>
                <a:cs typeface="Roboto"/>
                <a:sym typeface="Roboto"/>
              </a:defRPr>
            </a:lvl2pPr>
            <a:lvl3pPr marL="1371600" lvl="2" indent="-317500">
              <a:lnSpc>
                <a:spcPct val="115000"/>
              </a:lnSpc>
              <a:spcBef>
                <a:spcPts val="1600"/>
              </a:spcBef>
              <a:spcAft>
                <a:spcPts val="0"/>
              </a:spcAft>
              <a:buSzPts val="1400"/>
              <a:buFont typeface="Roboto"/>
              <a:buChar char="■"/>
              <a:defRPr>
                <a:latin typeface="Roboto"/>
                <a:ea typeface="Roboto"/>
                <a:cs typeface="Roboto"/>
                <a:sym typeface="Roboto"/>
              </a:defRPr>
            </a:lvl3pPr>
            <a:lvl4pPr marL="1828800" lvl="3" indent="-317500">
              <a:lnSpc>
                <a:spcPct val="115000"/>
              </a:lnSpc>
              <a:spcBef>
                <a:spcPts val="1600"/>
              </a:spcBef>
              <a:spcAft>
                <a:spcPts val="0"/>
              </a:spcAft>
              <a:buSzPts val="1400"/>
              <a:buFont typeface="Roboto"/>
              <a:buChar char="●"/>
              <a:defRPr>
                <a:latin typeface="Roboto"/>
                <a:ea typeface="Roboto"/>
                <a:cs typeface="Roboto"/>
                <a:sym typeface="Roboto"/>
              </a:defRPr>
            </a:lvl4pPr>
            <a:lvl5pPr marL="2286000" lvl="4" indent="-317500">
              <a:lnSpc>
                <a:spcPct val="115000"/>
              </a:lnSpc>
              <a:spcBef>
                <a:spcPts val="1600"/>
              </a:spcBef>
              <a:spcAft>
                <a:spcPts val="0"/>
              </a:spcAft>
              <a:buSzPts val="1400"/>
              <a:buFont typeface="Roboto"/>
              <a:buChar char="○"/>
              <a:defRPr>
                <a:latin typeface="Roboto"/>
                <a:ea typeface="Roboto"/>
                <a:cs typeface="Roboto"/>
                <a:sym typeface="Roboto"/>
              </a:defRPr>
            </a:lvl5pPr>
            <a:lvl6pPr marL="2743200" lvl="5" indent="-317500">
              <a:lnSpc>
                <a:spcPct val="115000"/>
              </a:lnSpc>
              <a:spcBef>
                <a:spcPts val="1600"/>
              </a:spcBef>
              <a:spcAft>
                <a:spcPts val="0"/>
              </a:spcAft>
              <a:buSzPts val="1400"/>
              <a:buFont typeface="Roboto"/>
              <a:buChar char="■"/>
              <a:defRPr>
                <a:latin typeface="Roboto"/>
                <a:ea typeface="Roboto"/>
                <a:cs typeface="Roboto"/>
                <a:sym typeface="Roboto"/>
              </a:defRPr>
            </a:lvl6pPr>
            <a:lvl7pPr marL="3200400" lvl="6" indent="-317500">
              <a:lnSpc>
                <a:spcPct val="115000"/>
              </a:lnSpc>
              <a:spcBef>
                <a:spcPts val="1600"/>
              </a:spcBef>
              <a:spcAft>
                <a:spcPts val="0"/>
              </a:spcAft>
              <a:buSzPts val="1400"/>
              <a:buFont typeface="Roboto"/>
              <a:buChar char="●"/>
              <a:defRPr>
                <a:latin typeface="Roboto"/>
                <a:ea typeface="Roboto"/>
                <a:cs typeface="Roboto"/>
                <a:sym typeface="Roboto"/>
              </a:defRPr>
            </a:lvl7pPr>
            <a:lvl8pPr marL="3657600" lvl="7" indent="-317500">
              <a:lnSpc>
                <a:spcPct val="115000"/>
              </a:lnSpc>
              <a:spcBef>
                <a:spcPts val="1600"/>
              </a:spcBef>
              <a:spcAft>
                <a:spcPts val="0"/>
              </a:spcAft>
              <a:buSzPts val="1400"/>
              <a:buFont typeface="Roboto"/>
              <a:buChar char="○"/>
              <a:defRPr>
                <a:latin typeface="Roboto"/>
                <a:ea typeface="Roboto"/>
                <a:cs typeface="Roboto"/>
                <a:sym typeface="Roboto"/>
              </a:defRPr>
            </a:lvl8pPr>
            <a:lvl9pPr marL="4114800" lvl="8" indent="-317500">
              <a:lnSpc>
                <a:spcPct val="115000"/>
              </a:lnSpc>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5" Type="http://schemas.openxmlformats.org/officeDocument/2006/relationships/image" Target="../media/image14.WMF"/><Relationship Id="rId4" Type="http://schemas.openxmlformats.org/officeDocument/2006/relationships/image" Target="../media/image13.svg"/></Relationships>
</file>

<file path=ppt/slides/_rels/slide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5"/>
          <p:cNvSpPr txBox="1">
            <a:spLocks noGrp="1"/>
          </p:cNvSpPr>
          <p:nvPr>
            <p:ph type="ctrTitle"/>
          </p:nvPr>
        </p:nvSpPr>
        <p:spPr>
          <a:xfrm>
            <a:off x="339732" y="1648469"/>
            <a:ext cx="5168889" cy="152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dirty="0"/>
              <a:t>TEDA </a:t>
            </a:r>
            <a:r>
              <a:rPr lang="pt-BR" dirty="0" err="1"/>
              <a:t>Algorithm</a:t>
            </a:r>
            <a:r>
              <a:rPr lang="pt-BR" dirty="0"/>
              <a:t> #01</a:t>
            </a:r>
            <a:endParaRPr dirty="0"/>
          </a:p>
        </p:txBody>
      </p:sp>
      <p:sp>
        <p:nvSpPr>
          <p:cNvPr id="59" name="Google Shape;59;p15"/>
          <p:cNvSpPr/>
          <p:nvPr/>
        </p:nvSpPr>
        <p:spPr>
          <a:xfrm rot="5400000">
            <a:off x="8201719" y="3501968"/>
            <a:ext cx="692400" cy="692400"/>
          </a:xfrm>
          <a:prstGeom prst="ellipse">
            <a:avLst/>
          </a:prstGeom>
          <a:solidFill>
            <a:srgbClr val="FFFFFF"/>
          </a:solidFill>
          <a:ln w="28575" cap="flat" cmpd="sng">
            <a:solidFill>
              <a:schemeClr val="tx1">
                <a:lumMod val="95000"/>
                <a:lumOff val="5000"/>
              </a:schemeClr>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1"/>
              </a:solidFill>
              <a:latin typeface="Fira Sans Extra Condensed"/>
              <a:ea typeface="Fira Sans Extra Condensed"/>
              <a:cs typeface="Fira Sans Extra Condensed"/>
              <a:sym typeface="Fira Sans Extra Condensed"/>
            </a:endParaRPr>
          </a:p>
        </p:txBody>
      </p:sp>
      <p:sp>
        <p:nvSpPr>
          <p:cNvPr id="60" name="Google Shape;60;p15"/>
          <p:cNvSpPr/>
          <p:nvPr/>
        </p:nvSpPr>
        <p:spPr>
          <a:xfrm rot="5400000">
            <a:off x="7370794" y="3501968"/>
            <a:ext cx="692400" cy="692400"/>
          </a:xfrm>
          <a:prstGeom prst="ellipse">
            <a:avLst/>
          </a:prstGeom>
          <a:solidFill>
            <a:srgbClr val="FFFFFF"/>
          </a:solidFill>
          <a:ln w="28575" cap="flat" cmpd="sng">
            <a:solidFill>
              <a:schemeClr val="tx1">
                <a:lumMod val="95000"/>
                <a:lumOff val="5000"/>
              </a:schemeClr>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2"/>
              </a:solidFill>
              <a:latin typeface="Fira Sans Extra Condensed"/>
              <a:ea typeface="Fira Sans Extra Condensed"/>
              <a:cs typeface="Fira Sans Extra Condensed"/>
              <a:sym typeface="Fira Sans Extra Condensed"/>
            </a:endParaRPr>
          </a:p>
        </p:txBody>
      </p:sp>
      <p:sp>
        <p:nvSpPr>
          <p:cNvPr id="61" name="Google Shape;61;p15"/>
          <p:cNvSpPr/>
          <p:nvPr/>
        </p:nvSpPr>
        <p:spPr>
          <a:xfrm rot="5400000">
            <a:off x="6539869" y="3501968"/>
            <a:ext cx="692400" cy="692400"/>
          </a:xfrm>
          <a:prstGeom prst="ellipse">
            <a:avLst/>
          </a:prstGeom>
          <a:solidFill>
            <a:srgbClr val="FFFFFF"/>
          </a:solidFill>
          <a:ln w="28575" cap="flat" cmpd="sng">
            <a:solidFill>
              <a:schemeClr val="tx1">
                <a:lumMod val="95000"/>
                <a:lumOff val="5000"/>
              </a:schemeClr>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3"/>
              </a:solidFill>
              <a:latin typeface="Fira Sans Extra Condensed"/>
              <a:ea typeface="Fira Sans Extra Condensed"/>
              <a:cs typeface="Fira Sans Extra Condensed"/>
              <a:sym typeface="Fira Sans Extra Condensed"/>
            </a:endParaRPr>
          </a:p>
        </p:txBody>
      </p:sp>
      <p:sp>
        <p:nvSpPr>
          <p:cNvPr id="62" name="Google Shape;62;p15"/>
          <p:cNvSpPr/>
          <p:nvPr/>
        </p:nvSpPr>
        <p:spPr>
          <a:xfrm rot="5400000">
            <a:off x="5708944" y="3501968"/>
            <a:ext cx="692400" cy="692400"/>
          </a:xfrm>
          <a:prstGeom prst="ellipse">
            <a:avLst/>
          </a:prstGeom>
          <a:solidFill>
            <a:srgbClr val="FFFFFF"/>
          </a:solidFill>
          <a:ln w="28575" cap="flat" cmpd="sng">
            <a:solidFill>
              <a:schemeClr val="tx1">
                <a:lumMod val="95000"/>
                <a:lumOff val="5000"/>
              </a:schemeClr>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4"/>
              </a:solidFill>
              <a:latin typeface="Fira Sans Extra Condensed"/>
              <a:ea typeface="Fira Sans Extra Condensed"/>
              <a:cs typeface="Fira Sans Extra Condensed"/>
              <a:sym typeface="Fira Sans Extra Condensed"/>
            </a:endParaRPr>
          </a:p>
        </p:txBody>
      </p:sp>
      <p:sp>
        <p:nvSpPr>
          <p:cNvPr id="63" name="Google Shape;63;p15"/>
          <p:cNvSpPr/>
          <p:nvPr/>
        </p:nvSpPr>
        <p:spPr>
          <a:xfrm rot="5400000">
            <a:off x="6718465" y="995350"/>
            <a:ext cx="1230000" cy="1268400"/>
          </a:xfrm>
          <a:prstGeom prst="roundRect">
            <a:avLst>
              <a:gd name="adj" fmla="val 50000"/>
            </a:avLst>
          </a:prstGeom>
          <a:solidFill>
            <a:srgbClr val="FFFFFF"/>
          </a:solidFill>
          <a:ln w="28575" cap="flat" cmpd="sng">
            <a:solidFill>
              <a:schemeClr val="tx1">
                <a:lumMod val="95000"/>
                <a:lumOff val="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15"/>
          <p:cNvGrpSpPr/>
          <p:nvPr/>
        </p:nvGrpSpPr>
        <p:grpSpPr>
          <a:xfrm>
            <a:off x="7110938" y="1253063"/>
            <a:ext cx="379746" cy="379756"/>
            <a:chOff x="-2571737" y="2403625"/>
            <a:chExt cx="292225" cy="291425"/>
          </a:xfrm>
          <a:solidFill>
            <a:schemeClr val="bg1">
              <a:lumMod val="50000"/>
            </a:schemeClr>
          </a:solidFill>
        </p:grpSpPr>
        <p:sp>
          <p:nvSpPr>
            <p:cNvPr id="65" name="Google Shape;65;p15"/>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15"/>
          <p:cNvSpPr/>
          <p:nvPr/>
        </p:nvSpPr>
        <p:spPr>
          <a:xfrm>
            <a:off x="6575680" y="1720354"/>
            <a:ext cx="1450500" cy="285600"/>
          </a:xfrm>
          <a:prstGeom prst="roundRect">
            <a:avLst>
              <a:gd name="adj" fmla="val 50000"/>
            </a:avLst>
          </a:prstGeom>
          <a:solidFill>
            <a:srgbClr val="FFFFFF"/>
          </a:solidFill>
          <a:ln w="28575" cap="flat" cmpd="sng">
            <a:solidFill>
              <a:schemeClr val="tx1">
                <a:lumMod val="95000"/>
                <a:lumOff val="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900" b="1" dirty="0">
                <a:solidFill>
                  <a:schemeClr val="dk1"/>
                </a:solidFill>
                <a:latin typeface="Fira Sans Extra Condensed"/>
                <a:ea typeface="Fira Sans Extra Condensed"/>
                <a:cs typeface="Fira Sans Extra Condensed"/>
                <a:sym typeface="Fira Sans Extra Condensed"/>
              </a:rPr>
              <a:t>Data</a:t>
            </a:r>
            <a:endParaRPr sz="1900" b="1" dirty="0">
              <a:solidFill>
                <a:schemeClr val="dk1"/>
              </a:solidFill>
              <a:latin typeface="Fira Sans Extra Condensed"/>
              <a:ea typeface="Fira Sans Extra Condensed"/>
              <a:cs typeface="Fira Sans Extra Condensed"/>
              <a:sym typeface="Fira Sans Extra Condensed"/>
            </a:endParaRPr>
          </a:p>
        </p:txBody>
      </p:sp>
      <p:cxnSp>
        <p:nvCxnSpPr>
          <p:cNvPr id="73" name="Google Shape;73;p15"/>
          <p:cNvCxnSpPr>
            <a:stCxn id="63" idx="3"/>
            <a:endCxn id="62" idx="2"/>
          </p:cNvCxnSpPr>
          <p:nvPr/>
        </p:nvCxnSpPr>
        <p:spPr>
          <a:xfrm rot="5400000">
            <a:off x="6065665" y="2234050"/>
            <a:ext cx="1257300" cy="1278300"/>
          </a:xfrm>
          <a:prstGeom prst="bentConnector3">
            <a:avLst>
              <a:gd name="adj1" fmla="val 50004"/>
            </a:avLst>
          </a:prstGeom>
          <a:noFill/>
          <a:ln w="28575" cap="flat" cmpd="sng">
            <a:solidFill>
              <a:schemeClr val="tx1">
                <a:lumMod val="95000"/>
                <a:lumOff val="5000"/>
              </a:schemeClr>
            </a:solidFill>
            <a:prstDash val="solid"/>
            <a:round/>
            <a:headEnd type="none" w="med" len="med"/>
            <a:tailEnd type="none" w="med" len="med"/>
          </a:ln>
        </p:spPr>
      </p:cxnSp>
      <p:cxnSp>
        <p:nvCxnSpPr>
          <p:cNvPr id="74" name="Google Shape;74;p15"/>
          <p:cNvCxnSpPr>
            <a:stCxn id="63" idx="3"/>
            <a:endCxn id="61" idx="2"/>
          </p:cNvCxnSpPr>
          <p:nvPr/>
        </p:nvCxnSpPr>
        <p:spPr>
          <a:xfrm rot="5400000">
            <a:off x="6481165" y="2649550"/>
            <a:ext cx="1257300" cy="447300"/>
          </a:xfrm>
          <a:prstGeom prst="bentConnector3">
            <a:avLst>
              <a:gd name="adj1" fmla="val 50004"/>
            </a:avLst>
          </a:prstGeom>
          <a:noFill/>
          <a:ln w="28575" cap="flat" cmpd="sng">
            <a:solidFill>
              <a:schemeClr val="tx1">
                <a:lumMod val="95000"/>
                <a:lumOff val="5000"/>
              </a:schemeClr>
            </a:solidFill>
            <a:prstDash val="solid"/>
            <a:round/>
            <a:headEnd type="none" w="med" len="med"/>
            <a:tailEnd type="none" w="med" len="med"/>
          </a:ln>
        </p:spPr>
      </p:cxnSp>
      <p:cxnSp>
        <p:nvCxnSpPr>
          <p:cNvPr id="75" name="Google Shape;75;p15"/>
          <p:cNvCxnSpPr>
            <a:stCxn id="63" idx="3"/>
            <a:endCxn id="60" idx="2"/>
          </p:cNvCxnSpPr>
          <p:nvPr/>
        </p:nvCxnSpPr>
        <p:spPr>
          <a:xfrm rot="-5400000" flipH="1">
            <a:off x="6896515" y="2681500"/>
            <a:ext cx="1257300" cy="383400"/>
          </a:xfrm>
          <a:prstGeom prst="bentConnector3">
            <a:avLst>
              <a:gd name="adj1" fmla="val 50004"/>
            </a:avLst>
          </a:prstGeom>
          <a:noFill/>
          <a:ln w="28575" cap="flat" cmpd="sng">
            <a:solidFill>
              <a:schemeClr val="tx1">
                <a:lumMod val="95000"/>
                <a:lumOff val="5000"/>
              </a:schemeClr>
            </a:solidFill>
            <a:prstDash val="solid"/>
            <a:round/>
            <a:headEnd type="none" w="med" len="med"/>
            <a:tailEnd type="none" w="med" len="med"/>
          </a:ln>
        </p:spPr>
      </p:cxnSp>
      <p:cxnSp>
        <p:nvCxnSpPr>
          <p:cNvPr id="76" name="Google Shape;76;p15"/>
          <p:cNvCxnSpPr>
            <a:stCxn id="63" idx="3"/>
            <a:endCxn id="59" idx="2"/>
          </p:cNvCxnSpPr>
          <p:nvPr/>
        </p:nvCxnSpPr>
        <p:spPr>
          <a:xfrm rot="-5400000" flipH="1">
            <a:off x="7312015" y="2266000"/>
            <a:ext cx="1257300" cy="1214400"/>
          </a:xfrm>
          <a:prstGeom prst="bentConnector3">
            <a:avLst>
              <a:gd name="adj1" fmla="val 50004"/>
            </a:avLst>
          </a:prstGeom>
          <a:noFill/>
          <a:ln w="28575" cap="flat" cmpd="sng">
            <a:solidFill>
              <a:schemeClr val="tx1">
                <a:lumMod val="95000"/>
                <a:lumOff val="5000"/>
              </a:schemeClr>
            </a:solidFill>
            <a:prstDash val="solid"/>
            <a:round/>
            <a:headEnd type="none" w="med" len="med"/>
            <a:tailEnd type="none" w="med" len="med"/>
          </a:ln>
        </p:spPr>
      </p:cxnSp>
      <p:grpSp>
        <p:nvGrpSpPr>
          <p:cNvPr id="77" name="Google Shape;77;p15"/>
          <p:cNvGrpSpPr/>
          <p:nvPr/>
        </p:nvGrpSpPr>
        <p:grpSpPr>
          <a:xfrm>
            <a:off x="5879568" y="3665292"/>
            <a:ext cx="351136" cy="365769"/>
            <a:chOff x="-65129950" y="2646800"/>
            <a:chExt cx="311125" cy="317425"/>
          </a:xfrm>
          <a:solidFill>
            <a:schemeClr val="bg1">
              <a:lumMod val="50000"/>
            </a:schemeClr>
          </a:solidFill>
        </p:grpSpPr>
        <p:sp>
          <p:nvSpPr>
            <p:cNvPr id="78" name="Google Shape;78;p15"/>
            <p:cNvSpPr/>
            <p:nvPr/>
          </p:nvSpPr>
          <p:spPr>
            <a:xfrm>
              <a:off x="-65129950" y="2646800"/>
              <a:ext cx="311125" cy="317425"/>
            </a:xfrm>
            <a:custGeom>
              <a:avLst/>
              <a:gdLst/>
              <a:ahLst/>
              <a:cxnLst/>
              <a:rect l="l" t="t" r="r" b="b"/>
              <a:pathLst>
                <a:path w="12445" h="12697" extrusionOk="0">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65066950" y="2738175"/>
              <a:ext cx="187475" cy="185100"/>
            </a:xfrm>
            <a:custGeom>
              <a:avLst/>
              <a:gdLst/>
              <a:ahLst/>
              <a:cxnLst/>
              <a:rect l="l" t="t" r="r" b="b"/>
              <a:pathLst>
                <a:path w="7499" h="7404" extrusionOk="0">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80;p15"/>
          <p:cNvGrpSpPr/>
          <p:nvPr/>
        </p:nvGrpSpPr>
        <p:grpSpPr>
          <a:xfrm>
            <a:off x="6703178" y="3665312"/>
            <a:ext cx="365756" cy="365747"/>
            <a:chOff x="1412450" y="1954475"/>
            <a:chExt cx="297750" cy="296175"/>
          </a:xfrm>
          <a:solidFill>
            <a:schemeClr val="bg1">
              <a:lumMod val="50000"/>
            </a:schemeClr>
          </a:solidFill>
        </p:grpSpPr>
        <p:sp>
          <p:nvSpPr>
            <p:cNvPr id="81" name="Google Shape;81;p15"/>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83;p15"/>
          <p:cNvGrpSpPr/>
          <p:nvPr/>
        </p:nvGrpSpPr>
        <p:grpSpPr>
          <a:xfrm>
            <a:off x="7520391" y="3665301"/>
            <a:ext cx="393186" cy="365766"/>
            <a:chOff x="-62890750" y="2296300"/>
            <a:chExt cx="330825" cy="317450"/>
          </a:xfrm>
          <a:solidFill>
            <a:schemeClr val="bg1">
              <a:lumMod val="50000"/>
            </a:schemeClr>
          </a:solidFill>
        </p:grpSpPr>
        <p:sp>
          <p:nvSpPr>
            <p:cNvPr id="84" name="Google Shape;84;p15"/>
            <p:cNvSpPr/>
            <p:nvPr/>
          </p:nvSpPr>
          <p:spPr>
            <a:xfrm>
              <a:off x="-62890750" y="2296300"/>
              <a:ext cx="313500" cy="195375"/>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62874975" y="2417475"/>
              <a:ext cx="315050" cy="196275"/>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62822225" y="2357750"/>
              <a:ext cx="193000" cy="192975"/>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15"/>
          <p:cNvGrpSpPr/>
          <p:nvPr/>
        </p:nvGrpSpPr>
        <p:grpSpPr>
          <a:xfrm>
            <a:off x="8365021" y="3665286"/>
            <a:ext cx="365770" cy="365770"/>
            <a:chOff x="-3137650" y="2408950"/>
            <a:chExt cx="291450" cy="292125"/>
          </a:xfrm>
          <a:solidFill>
            <a:schemeClr val="bg1">
              <a:lumMod val="50000"/>
            </a:schemeClr>
          </a:solidFill>
        </p:grpSpPr>
        <p:sp>
          <p:nvSpPr>
            <p:cNvPr id="88" name="Google Shape;88;p15"/>
            <p:cNvSpPr/>
            <p:nvPr/>
          </p:nvSpPr>
          <p:spPr>
            <a:xfrm>
              <a:off x="-3137650" y="2408950"/>
              <a:ext cx="291450" cy="292125"/>
            </a:xfrm>
            <a:custGeom>
              <a:avLst/>
              <a:gdLst/>
              <a:ahLst/>
              <a:cxnLst/>
              <a:rect l="l" t="t" r="r" b="b"/>
              <a:pathLst>
                <a:path w="11658" h="11685" extrusionOk="0">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3104575" y="24428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306990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303525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3002175" y="2442800"/>
              <a:ext cx="120525" cy="17350"/>
            </a:xfrm>
            <a:custGeom>
              <a:avLst/>
              <a:gdLst/>
              <a:ahLst/>
              <a:cxnLst/>
              <a:rect l="l" t="t" r="r" b="b"/>
              <a:pathLst>
                <a:path w="4821" h="694" extrusionOk="0">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275;p33">
            <a:extLst>
              <a:ext uri="{FF2B5EF4-FFF2-40B4-BE49-F238E27FC236}">
                <a16:creationId xmlns:a16="http://schemas.microsoft.com/office/drawing/2014/main" id="{9DC28914-2FFF-C2F4-0F52-612DFA02FC81}"/>
              </a:ext>
            </a:extLst>
          </p:cNvPr>
          <p:cNvSpPr txBox="1">
            <a:spLocks noGrp="1"/>
          </p:cNvSpPr>
          <p:nvPr>
            <p:ph type="subTitle" idx="1"/>
          </p:nvPr>
        </p:nvSpPr>
        <p:spPr>
          <a:xfrm>
            <a:off x="61631" y="2732731"/>
            <a:ext cx="5647313" cy="125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3D3D3D"/>
              </a:buClr>
              <a:buSzPts val="1100"/>
              <a:buFont typeface="Arial"/>
              <a:buNone/>
            </a:pPr>
            <a:r>
              <a:rPr lang="en" sz="1300" b="1" dirty="0">
                <a:solidFill>
                  <a:schemeClr val="tx1"/>
                </a:solidFill>
                <a:latin typeface="Lato"/>
                <a:ea typeface="Lato"/>
                <a:cs typeface="Lato"/>
                <a:sym typeface="Lato"/>
              </a:rPr>
              <a:t>Pedro Henrique Meira de Andrade</a:t>
            </a:r>
          </a:p>
          <a:p>
            <a:pPr marL="0" lvl="0" indent="0" algn="ctr" rtl="0">
              <a:spcBef>
                <a:spcPts val="0"/>
              </a:spcBef>
              <a:spcAft>
                <a:spcPts val="0"/>
              </a:spcAft>
              <a:buClr>
                <a:srgbClr val="3D3D3D"/>
              </a:buClr>
              <a:buSzPts val="1100"/>
              <a:buFont typeface="Arial"/>
              <a:buNone/>
            </a:pPr>
            <a:r>
              <a:rPr lang="en" sz="1300" b="1" dirty="0">
                <a:solidFill>
                  <a:schemeClr val="tx1"/>
                </a:solidFill>
                <a:latin typeface="Lato"/>
                <a:ea typeface="Lato"/>
                <a:cs typeface="Lato"/>
                <a:sym typeface="Lato"/>
              </a:rPr>
              <a:t>Git: pedrohmeiraa</a:t>
            </a:r>
            <a:endParaRPr sz="1300" b="1" dirty="0">
              <a:solidFill>
                <a:schemeClr val="tx1"/>
              </a:solidFill>
              <a:latin typeface="Lato"/>
              <a:ea typeface="Lato"/>
              <a:cs typeface="Lato"/>
              <a:sym typeface="Lato"/>
            </a:endParaRPr>
          </a:p>
          <a:p>
            <a:pPr marL="0" lvl="0" indent="0" algn="ctr" rtl="0">
              <a:spcBef>
                <a:spcPts val="0"/>
              </a:spcBef>
              <a:spcAft>
                <a:spcPts val="0"/>
              </a:spcAft>
              <a:buClr>
                <a:srgbClr val="3D3D3D"/>
              </a:buClr>
              <a:buSzPts val="1100"/>
              <a:buFont typeface="Arial"/>
              <a:buNone/>
            </a:pPr>
            <a:r>
              <a:rPr lang="en" sz="1300" dirty="0">
                <a:solidFill>
                  <a:schemeClr val="tx1"/>
                </a:solidFill>
                <a:latin typeface="Lato"/>
                <a:ea typeface="Lato"/>
                <a:cs typeface="Lato"/>
                <a:sym typeface="Lato"/>
              </a:rPr>
              <a:t>Supervisor: Prof. Dr. Ivanovitch Medeiros Dantas da Silva</a:t>
            </a:r>
            <a:endParaRPr sz="1300" dirty="0">
              <a:solidFill>
                <a:schemeClr val="tx1"/>
              </a:solidFill>
              <a:latin typeface="Lato"/>
              <a:ea typeface="Lato"/>
              <a:cs typeface="Lato"/>
              <a:sym typeface="Lato"/>
            </a:endParaRPr>
          </a:p>
          <a:p>
            <a:pPr marL="0" lvl="0" indent="0" algn="ctr" rtl="0">
              <a:spcBef>
                <a:spcPts val="0"/>
              </a:spcBef>
              <a:spcAft>
                <a:spcPts val="0"/>
              </a:spcAft>
              <a:buClr>
                <a:srgbClr val="3D3D3D"/>
              </a:buClr>
              <a:buSzPts val="1100"/>
              <a:buFont typeface="Arial"/>
              <a:buNone/>
            </a:pPr>
            <a:r>
              <a:rPr lang="en" sz="1300" dirty="0">
                <a:solidFill>
                  <a:schemeClr val="tx1"/>
                </a:solidFill>
                <a:latin typeface="Lato"/>
                <a:ea typeface="Lato"/>
                <a:cs typeface="Lato"/>
                <a:sym typeface="Lato"/>
              </a:rPr>
              <a:t>Graduate Program in Electrical and Computer Engineering (PPgEEC/UFRN)</a:t>
            </a:r>
            <a:endParaRPr sz="1300" dirty="0">
              <a:solidFill>
                <a:schemeClr val="tx1"/>
              </a:solidFill>
              <a:latin typeface="Lato"/>
              <a:ea typeface="Lato"/>
              <a:cs typeface="Lato"/>
              <a:sym typeface="Lato"/>
            </a:endParaRPr>
          </a:p>
        </p:txBody>
      </p:sp>
      <p:pic>
        <p:nvPicPr>
          <p:cNvPr id="2" name="Imagem 1">
            <a:extLst>
              <a:ext uri="{FF2B5EF4-FFF2-40B4-BE49-F238E27FC236}">
                <a16:creationId xmlns:a16="http://schemas.microsoft.com/office/drawing/2014/main" id="{713D3ABC-6B62-5C44-5288-236B2A9157C4}"/>
              </a:ext>
            </a:extLst>
          </p:cNvPr>
          <p:cNvPicPr>
            <a:picLocks noChangeAspect="1"/>
          </p:cNvPicPr>
          <p:nvPr/>
        </p:nvPicPr>
        <p:blipFill>
          <a:blip r:embed="rId3"/>
          <a:stretch>
            <a:fillRect/>
          </a:stretch>
        </p:blipFill>
        <p:spPr>
          <a:xfrm>
            <a:off x="3521655" y="3983874"/>
            <a:ext cx="1238390" cy="377709"/>
          </a:xfrm>
          <a:prstGeom prst="rect">
            <a:avLst/>
          </a:prstGeom>
        </p:spPr>
      </p:pic>
      <p:pic>
        <p:nvPicPr>
          <p:cNvPr id="3" name="Imagem 2">
            <a:extLst>
              <a:ext uri="{FF2B5EF4-FFF2-40B4-BE49-F238E27FC236}">
                <a16:creationId xmlns:a16="http://schemas.microsoft.com/office/drawing/2014/main" id="{A432E698-810F-D6C6-7A50-EFCE4157AE50}"/>
              </a:ext>
            </a:extLst>
          </p:cNvPr>
          <p:cNvPicPr>
            <a:picLocks noChangeAspect="1"/>
          </p:cNvPicPr>
          <p:nvPr/>
        </p:nvPicPr>
        <p:blipFill rotWithShape="1">
          <a:blip r:embed="rId4"/>
          <a:srcRect l="15041" t="28404" r="14634" b="28541"/>
          <a:stretch/>
        </p:blipFill>
        <p:spPr>
          <a:xfrm>
            <a:off x="1070745" y="4097666"/>
            <a:ext cx="612801" cy="193404"/>
          </a:xfrm>
          <a:prstGeom prst="rect">
            <a:avLst/>
          </a:prstGeom>
        </p:spPr>
      </p:pic>
      <p:pic>
        <p:nvPicPr>
          <p:cNvPr id="4" name="Imagem 3">
            <a:extLst>
              <a:ext uri="{FF2B5EF4-FFF2-40B4-BE49-F238E27FC236}">
                <a16:creationId xmlns:a16="http://schemas.microsoft.com/office/drawing/2014/main" id="{DE051D42-D1A3-9B36-4212-5CFA3C2CD8E5}"/>
              </a:ext>
            </a:extLst>
          </p:cNvPr>
          <p:cNvPicPr>
            <a:picLocks noChangeAspect="1"/>
          </p:cNvPicPr>
          <p:nvPr/>
        </p:nvPicPr>
        <p:blipFill>
          <a:blip r:embed="rId5"/>
          <a:stretch>
            <a:fillRect/>
          </a:stretch>
        </p:blipFill>
        <p:spPr>
          <a:xfrm>
            <a:off x="2864902" y="4044048"/>
            <a:ext cx="480494" cy="320329"/>
          </a:xfrm>
          <a:prstGeom prst="rect">
            <a:avLst/>
          </a:prstGeom>
        </p:spPr>
      </p:pic>
      <p:pic>
        <p:nvPicPr>
          <p:cNvPr id="5" name="Imagem 4">
            <a:extLst>
              <a:ext uri="{FF2B5EF4-FFF2-40B4-BE49-F238E27FC236}">
                <a16:creationId xmlns:a16="http://schemas.microsoft.com/office/drawing/2014/main" id="{4F9EDA28-63BB-FC5A-9D81-3EB696665BDE}"/>
              </a:ext>
            </a:extLst>
          </p:cNvPr>
          <p:cNvPicPr>
            <a:picLocks noChangeAspect="1"/>
          </p:cNvPicPr>
          <p:nvPr/>
        </p:nvPicPr>
        <p:blipFill>
          <a:blip r:embed="rId6"/>
          <a:stretch>
            <a:fillRect/>
          </a:stretch>
        </p:blipFill>
        <p:spPr>
          <a:xfrm>
            <a:off x="1822071" y="4015359"/>
            <a:ext cx="839354" cy="37770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a:t>TEDA</a:t>
            </a:r>
          </a:p>
        </p:txBody>
      </p:sp>
      <mc:AlternateContent xmlns:mc="http://schemas.openxmlformats.org/markup-compatibility/2006" xmlns:a14="http://schemas.microsoft.com/office/drawing/2010/main">
        <mc:Choice Requires="a14">
          <p:sp>
            <p:nvSpPr>
              <p:cNvPr id="10" name="Google Shape;458;p49">
                <a:extLst>
                  <a:ext uri="{FF2B5EF4-FFF2-40B4-BE49-F238E27FC236}">
                    <a16:creationId xmlns:a16="http://schemas.microsoft.com/office/drawing/2014/main" id="{67A3E696-E4BC-BC5C-EAA9-0EE68DBAAB6F}"/>
                  </a:ext>
                </a:extLst>
              </p:cNvPr>
              <p:cNvSpPr txBox="1">
                <a:spLocks/>
              </p:cNvSpPr>
              <p:nvPr/>
            </p:nvSpPr>
            <p:spPr>
              <a:xfrm>
                <a:off x="621563" y="1104775"/>
                <a:ext cx="7878300" cy="3621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buClr>
                    <a:srgbClr val="073763"/>
                  </a:buClr>
                  <a:buSzPts val="2200"/>
                </a:pPr>
                <a:r>
                  <a:rPr lang="en-US" sz="1800" dirty="0">
                    <a:solidFill>
                      <a:schemeClr val="tx1"/>
                    </a:solidFill>
                    <a:highlight>
                      <a:srgbClr val="FFFFFF"/>
                    </a:highlight>
                    <a:latin typeface="Lato"/>
                    <a:ea typeface="Lato"/>
                    <a:cs typeface="Lato"/>
                    <a:sym typeface="Lato"/>
                  </a:rPr>
                  <a:t>For that, </a:t>
                </a:r>
                <a14:m>
                  <m:oMath xmlns:m="http://schemas.openxmlformats.org/officeDocument/2006/math">
                    <m:sSub>
                      <m:sSubPr>
                        <m:ctrlPr>
                          <a:rPr lang="pt-BR" sz="1800" i="1" smtClean="0">
                            <a:solidFill>
                              <a:schemeClr val="tx1"/>
                            </a:solidFill>
                            <a:highlight>
                              <a:srgbClr val="FFFFFF"/>
                            </a:highlight>
                            <a:latin typeface="Cambria Math" panose="02040503050406030204" pitchFamily="18" charset="0"/>
                          </a:rPr>
                        </m:ctrlPr>
                      </m:sSubPr>
                      <m:e>
                        <m:r>
                          <a:rPr lang="pt-BR" sz="1800" i="1">
                            <a:solidFill>
                              <a:schemeClr val="tx1"/>
                            </a:solidFill>
                            <a:highlight>
                              <a:srgbClr val="FFFFFF"/>
                            </a:highlight>
                            <a:latin typeface="Cambria Math" panose="02040503050406030204" pitchFamily="18" charset="0"/>
                            <a:ea typeface="Cambria Math" panose="02040503050406030204" pitchFamily="18" charset="0"/>
                          </a:rPr>
                          <m:t>𝜇</m:t>
                        </m:r>
                      </m:e>
                      <m:sub>
                        <m:r>
                          <a:rPr lang="pt-BR" sz="1800" i="1">
                            <a:solidFill>
                              <a:schemeClr val="tx1"/>
                            </a:solidFill>
                            <a:highlight>
                              <a:srgbClr val="FFFFFF"/>
                            </a:highlight>
                            <a:latin typeface="Cambria Math" panose="02040503050406030204" pitchFamily="18" charset="0"/>
                          </a:rPr>
                          <m:t>𝑘</m:t>
                        </m:r>
                      </m:sub>
                    </m:sSub>
                    <m:r>
                      <a:rPr lang="pt-BR" sz="1800" smtClean="0">
                        <a:solidFill>
                          <a:schemeClr val="tx1"/>
                        </a:solidFill>
                        <a:highlight>
                          <a:srgbClr val="FFFFFF"/>
                        </a:highlight>
                        <a:latin typeface="Cambria Math" panose="02040503050406030204" pitchFamily="18" charset="0"/>
                      </a:rPr>
                      <m:t> </m:t>
                    </m:r>
                  </m:oMath>
                </a14:m>
                <a:r>
                  <a:rPr lang="en-US" sz="1800" dirty="0">
                    <a:solidFill>
                      <a:schemeClr val="tx1"/>
                    </a:solidFill>
                    <a:highlight>
                      <a:srgbClr val="FFFFFF"/>
                    </a:highlight>
                    <a:latin typeface="Lato"/>
                    <a:ea typeface="Lato"/>
                    <a:cs typeface="Lato"/>
                    <a:sym typeface="Lato"/>
                  </a:rPr>
                  <a:t>and </a:t>
                </a:r>
                <a14:m>
                  <m:oMath xmlns:m="http://schemas.openxmlformats.org/officeDocument/2006/math">
                    <m:sSubSup>
                      <m:sSubSupPr>
                        <m:ctrlPr>
                          <a:rPr lang="pt-BR" sz="1800" i="1" smtClean="0">
                            <a:solidFill>
                              <a:schemeClr val="tx1"/>
                            </a:solidFill>
                            <a:highlight>
                              <a:srgbClr val="FFFFFF"/>
                            </a:highlight>
                            <a:latin typeface="Cambria Math" panose="02040503050406030204" pitchFamily="18" charset="0"/>
                          </a:rPr>
                        </m:ctrlPr>
                      </m:sSubSupPr>
                      <m:e>
                        <m:r>
                          <a:rPr lang="pt-BR" sz="1800" i="1">
                            <a:solidFill>
                              <a:schemeClr val="tx1"/>
                            </a:solidFill>
                            <a:highlight>
                              <a:srgbClr val="FFFFFF"/>
                            </a:highlight>
                            <a:latin typeface="Cambria Math" panose="02040503050406030204" pitchFamily="18" charset="0"/>
                            <a:ea typeface="Cambria Math" panose="02040503050406030204" pitchFamily="18" charset="0"/>
                          </a:rPr>
                          <m:t>𝜎</m:t>
                        </m:r>
                      </m:e>
                      <m:sub>
                        <m:r>
                          <a:rPr lang="pt-BR" sz="1800" i="1">
                            <a:solidFill>
                              <a:schemeClr val="tx1"/>
                            </a:solidFill>
                            <a:highlight>
                              <a:srgbClr val="FFFFFF"/>
                            </a:highlight>
                            <a:latin typeface="Cambria Math" panose="02040503050406030204" pitchFamily="18" charset="0"/>
                          </a:rPr>
                          <m:t>𝑘</m:t>
                        </m:r>
                      </m:sub>
                      <m:sup>
                        <m:r>
                          <a:rPr lang="pt-BR" sz="1800" i="1">
                            <a:solidFill>
                              <a:schemeClr val="tx1"/>
                            </a:solidFill>
                            <a:highlight>
                              <a:srgbClr val="FFFFFF"/>
                            </a:highlight>
                            <a:latin typeface="Cambria Math" panose="02040503050406030204" pitchFamily="18" charset="0"/>
                          </a:rPr>
                          <m:t>2</m:t>
                        </m:r>
                      </m:sup>
                    </m:sSubSup>
                    <m:r>
                      <a:rPr lang="pt-BR" sz="1800" smtClean="0">
                        <a:solidFill>
                          <a:schemeClr val="tx1"/>
                        </a:solidFill>
                        <a:highlight>
                          <a:srgbClr val="FFFFFF"/>
                        </a:highlight>
                        <a:latin typeface="Cambria Math" panose="02040503050406030204" pitchFamily="18" charset="0"/>
                      </a:rPr>
                      <m:t> </m:t>
                    </m:r>
                  </m:oMath>
                </a14:m>
                <a:r>
                  <a:rPr lang="en-US" sz="1800" dirty="0">
                    <a:solidFill>
                      <a:schemeClr val="tx1"/>
                    </a:solidFill>
                    <a:highlight>
                      <a:srgbClr val="FFFFFF"/>
                    </a:highlight>
                    <a:latin typeface="Lato"/>
                    <a:ea typeface="Lato"/>
                    <a:cs typeface="Lato"/>
                    <a:sym typeface="Lato"/>
                  </a:rPr>
                  <a:t>values for each iteration are calculated recursively using:</a:t>
                </a:r>
                <a:endParaRPr lang="en-US" sz="1500" dirty="0">
                  <a:solidFill>
                    <a:schemeClr val="tx1"/>
                  </a:solidFill>
                  <a:highlight>
                    <a:srgbClr val="FFFFFF"/>
                  </a:highlight>
                </a:endParaRPr>
              </a:p>
              <a:p>
                <a:pPr marL="88900" algn="ctr">
                  <a:buClr>
                    <a:srgbClr val="073763"/>
                  </a:buClr>
                  <a:buSzPts val="2200"/>
                </a:pPr>
                <a:endParaRPr lang="pt-BR" sz="2400" i="1" dirty="0">
                  <a:solidFill>
                    <a:schemeClr val="tx1"/>
                  </a:solidFill>
                  <a:highlight>
                    <a:srgbClr val="FFFFFF"/>
                  </a:highlight>
                  <a:latin typeface="Cambria Math" panose="02040503050406030204" pitchFamily="18" charset="0"/>
                </a:endParaRPr>
              </a:p>
              <a:p>
                <a:pPr marL="88900" algn="ctr">
                  <a:buClr>
                    <a:srgbClr val="073763"/>
                  </a:buClr>
                  <a:buSzPts val="2200"/>
                </a:pPr>
                <a14:m>
                  <m:oMath xmlns:m="http://schemas.openxmlformats.org/officeDocument/2006/math">
                    <m:sSub>
                      <m:sSubPr>
                        <m:ctrlPr>
                          <a:rPr lang="ar-AE" sz="2400" i="1" smtClean="0">
                            <a:solidFill>
                              <a:schemeClr val="tx1"/>
                            </a:solidFill>
                            <a:highlight>
                              <a:srgbClr val="FFFFFF"/>
                            </a:highlight>
                            <a:latin typeface="Cambria Math" panose="02040503050406030204" pitchFamily="18" charset="0"/>
                          </a:rPr>
                        </m:ctrlPr>
                      </m:sSubPr>
                      <m:e>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𝜇</m:t>
                        </m:r>
                      </m:e>
                      <m:sub>
                        <m:r>
                          <a:rPr lang="ar-AE" sz="2400" i="1" smtClean="0">
                            <a:solidFill>
                              <a:schemeClr val="tx1"/>
                            </a:solidFill>
                            <a:highlight>
                              <a:srgbClr val="FFFFFF"/>
                            </a:highlight>
                            <a:latin typeface="Cambria Math" panose="02040503050406030204" pitchFamily="18" charset="0"/>
                          </a:rPr>
                          <m:t>𝑘</m:t>
                        </m:r>
                      </m:sub>
                    </m:sSub>
                    <m:d>
                      <m:dPr>
                        <m:ctrlPr>
                          <a:rPr lang="ar-AE" sz="2400" i="1" smtClean="0">
                            <a:solidFill>
                              <a:schemeClr val="tx1"/>
                            </a:solidFill>
                            <a:highlight>
                              <a:srgbClr val="FFFFFF"/>
                            </a:highlight>
                            <a:latin typeface="Cambria Math" panose="02040503050406030204" pitchFamily="18" charset="0"/>
                          </a:rPr>
                        </m:ctrlPr>
                      </m:dPr>
                      <m:e>
                        <m:r>
                          <a:rPr lang="ar-AE" sz="2400" i="1" smtClean="0">
                            <a:solidFill>
                              <a:schemeClr val="tx1"/>
                            </a:solidFill>
                            <a:highlight>
                              <a:srgbClr val="FFFFFF"/>
                            </a:highlight>
                            <a:latin typeface="Cambria Math" panose="02040503050406030204" pitchFamily="18" charset="0"/>
                          </a:rPr>
                          <m:t>𝑥</m:t>
                        </m:r>
                      </m:e>
                    </m:d>
                    <m:r>
                      <a:rPr lang="ar-AE" sz="2400" i="1" smtClean="0">
                        <a:solidFill>
                          <a:schemeClr val="tx1"/>
                        </a:solidFill>
                        <a:highlight>
                          <a:srgbClr val="FFFFFF"/>
                        </a:highlight>
                        <a:latin typeface="Cambria Math" panose="02040503050406030204" pitchFamily="18" charset="0"/>
                      </a:rPr>
                      <m:t>= </m:t>
                    </m:r>
                    <m:f>
                      <m:fPr>
                        <m:ctrlPr>
                          <a:rPr lang="ar-AE" sz="2400" i="1" smtClean="0">
                            <a:solidFill>
                              <a:schemeClr val="tx1"/>
                            </a:solidFill>
                            <a:highlight>
                              <a:srgbClr val="FFFFFF"/>
                            </a:highlight>
                            <a:latin typeface="Cambria Math" panose="02040503050406030204" pitchFamily="18" charset="0"/>
                          </a:rPr>
                        </m:ctrlPr>
                      </m:fPr>
                      <m:num>
                        <m:r>
                          <a:rPr lang="ar-AE" sz="2400" i="1" smtClean="0">
                            <a:solidFill>
                              <a:schemeClr val="tx1"/>
                            </a:solidFill>
                            <a:highlight>
                              <a:srgbClr val="FFFFFF"/>
                            </a:highlight>
                            <a:latin typeface="Cambria Math" panose="02040503050406030204" pitchFamily="18" charset="0"/>
                          </a:rPr>
                          <m:t>𝑘</m:t>
                        </m:r>
                        <m:r>
                          <a:rPr lang="ar-AE" sz="2400" i="1" smtClean="0">
                            <a:solidFill>
                              <a:schemeClr val="tx1"/>
                            </a:solidFill>
                            <a:highlight>
                              <a:srgbClr val="FFFFFF"/>
                            </a:highlight>
                            <a:latin typeface="Cambria Math" panose="02040503050406030204" pitchFamily="18" charset="0"/>
                          </a:rPr>
                          <m:t>−</m:t>
                        </m:r>
                        <m:r>
                          <a:rPr lang="ar-AE" sz="2400" i="1" smtClean="0">
                            <a:solidFill>
                              <a:schemeClr val="tx1"/>
                            </a:solidFill>
                            <a:highlight>
                              <a:srgbClr val="FFFFFF"/>
                            </a:highlight>
                            <a:latin typeface="Cambria Math" panose="02040503050406030204" pitchFamily="18" charset="0"/>
                          </a:rPr>
                          <m:t>1</m:t>
                        </m:r>
                      </m:num>
                      <m:den>
                        <m:r>
                          <a:rPr lang="ar-AE" sz="2400" i="1" smtClean="0">
                            <a:solidFill>
                              <a:schemeClr val="tx1"/>
                            </a:solidFill>
                            <a:highlight>
                              <a:srgbClr val="FFFFFF"/>
                            </a:highlight>
                            <a:latin typeface="Cambria Math" panose="02040503050406030204" pitchFamily="18" charset="0"/>
                          </a:rPr>
                          <m:t>𝑘</m:t>
                        </m:r>
                      </m:den>
                    </m:f>
                    <m:sSub>
                      <m:sSubPr>
                        <m:ctrlPr>
                          <a:rPr lang="ar-AE" sz="2400" i="1" smtClean="0">
                            <a:solidFill>
                              <a:schemeClr val="tx1"/>
                            </a:solidFill>
                            <a:highlight>
                              <a:srgbClr val="FFFFFF"/>
                            </a:highlight>
                            <a:latin typeface="Cambria Math" panose="02040503050406030204" pitchFamily="18" charset="0"/>
                          </a:rPr>
                        </m:ctrlPr>
                      </m:sSubPr>
                      <m:e>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𝜇</m:t>
                        </m:r>
                      </m:e>
                      <m:sub>
                        <m:r>
                          <a:rPr lang="ar-AE" sz="2400" i="1" smtClean="0">
                            <a:solidFill>
                              <a:schemeClr val="tx1"/>
                            </a:solidFill>
                            <a:highlight>
                              <a:srgbClr val="FFFFFF"/>
                            </a:highlight>
                            <a:latin typeface="Cambria Math" panose="02040503050406030204" pitchFamily="18" charset="0"/>
                          </a:rPr>
                          <m:t>𝑘</m:t>
                        </m:r>
                        <m:r>
                          <a:rPr lang="ar-AE" sz="2400" i="1" smtClean="0">
                            <a:solidFill>
                              <a:schemeClr val="tx1"/>
                            </a:solidFill>
                            <a:highlight>
                              <a:srgbClr val="FFFFFF"/>
                            </a:highlight>
                            <a:latin typeface="Cambria Math" panose="02040503050406030204" pitchFamily="18" charset="0"/>
                          </a:rPr>
                          <m:t>−</m:t>
                        </m:r>
                        <m:r>
                          <a:rPr lang="ar-AE" sz="2400" i="1" smtClean="0">
                            <a:solidFill>
                              <a:schemeClr val="tx1"/>
                            </a:solidFill>
                            <a:highlight>
                              <a:srgbClr val="FFFFFF"/>
                            </a:highlight>
                            <a:latin typeface="Cambria Math" panose="02040503050406030204" pitchFamily="18" charset="0"/>
                          </a:rPr>
                          <m:t>1</m:t>
                        </m:r>
                      </m:sub>
                    </m:sSub>
                    <m:r>
                      <a:rPr lang="ar-AE" sz="2400" i="1" smtClean="0">
                        <a:solidFill>
                          <a:schemeClr val="tx1"/>
                        </a:solidFill>
                        <a:highlight>
                          <a:srgbClr val="FFFFFF"/>
                        </a:highlight>
                        <a:latin typeface="Cambria Math" panose="02040503050406030204" pitchFamily="18" charset="0"/>
                      </a:rPr>
                      <m:t>+</m:t>
                    </m:r>
                    <m:f>
                      <m:fPr>
                        <m:ctrlPr>
                          <a:rPr lang="ar-AE" sz="2400" i="1" smtClean="0">
                            <a:solidFill>
                              <a:schemeClr val="tx1"/>
                            </a:solidFill>
                            <a:highlight>
                              <a:srgbClr val="FFFFFF"/>
                            </a:highlight>
                            <a:latin typeface="Cambria Math" panose="02040503050406030204" pitchFamily="18" charset="0"/>
                          </a:rPr>
                        </m:ctrlPr>
                      </m:fPr>
                      <m:num>
                        <m:r>
                          <a:rPr lang="ar-AE" sz="2400" i="1" smtClean="0">
                            <a:solidFill>
                              <a:schemeClr val="tx1"/>
                            </a:solidFill>
                            <a:highlight>
                              <a:srgbClr val="FFFFFF"/>
                            </a:highlight>
                            <a:latin typeface="Cambria Math" panose="02040503050406030204" pitchFamily="18" charset="0"/>
                          </a:rPr>
                          <m:t>1</m:t>
                        </m:r>
                      </m:num>
                      <m:den>
                        <m:r>
                          <a:rPr lang="ar-AE" sz="2400" i="1" smtClean="0">
                            <a:solidFill>
                              <a:schemeClr val="tx1"/>
                            </a:solidFill>
                            <a:highlight>
                              <a:srgbClr val="FFFFFF"/>
                            </a:highlight>
                            <a:latin typeface="Cambria Math" panose="02040503050406030204" pitchFamily="18" charset="0"/>
                          </a:rPr>
                          <m:t>𝑘</m:t>
                        </m:r>
                      </m:den>
                    </m:f>
                  </m:oMath>
                </a14:m>
                <a:r>
                  <a:rPr lang="ar-AE" sz="2400" dirty="0">
                    <a:solidFill>
                      <a:schemeClr val="tx1"/>
                    </a:solidFill>
                    <a:highlight>
                      <a:srgbClr val="FFFFFF"/>
                    </a:highlight>
                  </a:rPr>
                  <a:t> </a:t>
                </a:r>
                <a14:m>
                  <m:oMath xmlns:m="http://schemas.openxmlformats.org/officeDocument/2006/math">
                    <m:sSub>
                      <m:sSubPr>
                        <m:ctrlPr>
                          <a:rPr lang="ar-AE" sz="2400" i="1">
                            <a:solidFill>
                              <a:schemeClr val="tx1"/>
                            </a:solidFill>
                            <a:highlight>
                              <a:srgbClr val="FFFFFF"/>
                            </a:highlight>
                            <a:latin typeface="Cambria Math" panose="02040503050406030204" pitchFamily="18" charset="0"/>
                          </a:rPr>
                        </m:ctrlPr>
                      </m:sSubPr>
                      <m:e>
                        <m:r>
                          <a:rPr lang="ar-AE" sz="2400" i="1">
                            <a:solidFill>
                              <a:schemeClr val="tx1"/>
                            </a:solidFill>
                            <a:highlight>
                              <a:srgbClr val="FFFFFF"/>
                            </a:highlight>
                            <a:latin typeface="Cambria Math" panose="02040503050406030204" pitchFamily="18" charset="0"/>
                            <a:ea typeface="Cambria Math" panose="02040503050406030204" pitchFamily="18" charset="0"/>
                          </a:rPr>
                          <m:t>𝜇</m:t>
                        </m:r>
                      </m:e>
                      <m:sub>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𝑘</m:t>
                        </m:r>
                      </m:sub>
                    </m:sSub>
                    <m:r>
                      <a:rPr lang="ar-AE" sz="2400" i="1" smtClean="0">
                        <a:solidFill>
                          <a:schemeClr val="tx1"/>
                        </a:solidFill>
                        <a:highlight>
                          <a:srgbClr val="FFFFFF"/>
                        </a:highlight>
                        <a:latin typeface="Cambria Math" panose="02040503050406030204" pitchFamily="18" charset="0"/>
                      </a:rPr>
                      <m:t>,  </m:t>
                    </m:r>
                    <m:sSub>
                      <m:sSubPr>
                        <m:ctrlPr>
                          <a:rPr lang="ar-AE" sz="2400" i="1" smtClean="0">
                            <a:solidFill>
                              <a:schemeClr val="tx1"/>
                            </a:solidFill>
                            <a:highlight>
                              <a:srgbClr val="FFFFFF"/>
                            </a:highlight>
                            <a:latin typeface="Cambria Math" panose="02040503050406030204" pitchFamily="18" charset="0"/>
                          </a:rPr>
                        </m:ctrlPr>
                      </m:sSubPr>
                      <m:e>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𝜇</m:t>
                        </m:r>
                      </m:e>
                      <m:sub>
                        <m:r>
                          <a:rPr lang="ar-AE" sz="2400" i="1" smtClean="0">
                            <a:solidFill>
                              <a:schemeClr val="tx1"/>
                            </a:solidFill>
                            <a:highlight>
                              <a:srgbClr val="FFFFFF"/>
                            </a:highlight>
                            <a:latin typeface="Cambria Math" panose="02040503050406030204" pitchFamily="18" charset="0"/>
                          </a:rPr>
                          <m:t>1</m:t>
                        </m:r>
                      </m:sub>
                    </m:sSub>
                    <m:r>
                      <a:rPr lang="ar-AE" sz="2400" i="1" smtClean="0">
                        <a:solidFill>
                          <a:schemeClr val="tx1"/>
                        </a:solidFill>
                        <a:highlight>
                          <a:srgbClr val="FFFFFF"/>
                        </a:highlight>
                        <a:latin typeface="Cambria Math" panose="02040503050406030204" pitchFamily="18" charset="0"/>
                      </a:rPr>
                      <m:t>=</m:t>
                    </m:r>
                    <m:sSub>
                      <m:sSubPr>
                        <m:ctrlPr>
                          <a:rPr lang="ar-AE" sz="2400" i="1" smtClean="0">
                            <a:solidFill>
                              <a:schemeClr val="tx1"/>
                            </a:solidFill>
                            <a:highlight>
                              <a:srgbClr val="FFFFFF"/>
                            </a:highlight>
                            <a:latin typeface="Cambria Math" panose="02040503050406030204" pitchFamily="18" charset="0"/>
                          </a:rPr>
                        </m:ctrlPr>
                      </m:sSubPr>
                      <m:e>
                        <m:r>
                          <a:rPr lang="ar-AE" sz="2400" i="1" smtClean="0">
                            <a:solidFill>
                              <a:schemeClr val="tx1"/>
                            </a:solidFill>
                            <a:highlight>
                              <a:srgbClr val="FFFFFF"/>
                            </a:highlight>
                            <a:latin typeface="Cambria Math" panose="02040503050406030204" pitchFamily="18" charset="0"/>
                          </a:rPr>
                          <m:t>𝑥</m:t>
                        </m:r>
                      </m:e>
                      <m:sub>
                        <m:r>
                          <a:rPr lang="ar-AE" sz="2400" i="1" smtClean="0">
                            <a:solidFill>
                              <a:schemeClr val="tx1"/>
                            </a:solidFill>
                            <a:highlight>
                              <a:srgbClr val="FFFFFF"/>
                            </a:highlight>
                            <a:latin typeface="Cambria Math" panose="02040503050406030204" pitchFamily="18" charset="0"/>
                          </a:rPr>
                          <m:t>1</m:t>
                        </m:r>
                      </m:sub>
                    </m:sSub>
                  </m:oMath>
                </a14:m>
                <a:endParaRPr lang="ar-AE" sz="2400" dirty="0">
                  <a:solidFill>
                    <a:schemeClr val="tx1"/>
                  </a:solidFill>
                  <a:highlight>
                    <a:srgbClr val="FFFFFF"/>
                  </a:highlight>
                </a:endParaRPr>
              </a:p>
              <a:p>
                <a:pPr marL="88900" algn="ctr">
                  <a:buClr>
                    <a:srgbClr val="073763"/>
                  </a:buClr>
                  <a:buSzPts val="2200"/>
                </a:pPr>
                <a:endParaRPr lang="ar-AE" sz="2400" dirty="0">
                  <a:solidFill>
                    <a:schemeClr val="tx1"/>
                  </a:solidFill>
                  <a:highlight>
                    <a:srgbClr val="FFFFFF"/>
                  </a:highlight>
                </a:endParaRPr>
              </a:p>
              <a:p>
                <a:pPr marL="88900" algn="ctr">
                  <a:buClr>
                    <a:srgbClr val="073763"/>
                  </a:buClr>
                  <a:buSzPts val="2200"/>
                </a:pPr>
                <a14:m>
                  <m:oMathPara xmlns:m="http://schemas.openxmlformats.org/officeDocument/2006/math">
                    <m:oMathParaPr>
                      <m:jc m:val="centerGroup"/>
                    </m:oMathParaPr>
                    <m:oMath xmlns:m="http://schemas.openxmlformats.org/officeDocument/2006/math">
                      <m:sSubSup>
                        <m:sSubSupPr>
                          <m:ctrlPr>
                            <a:rPr lang="ar-AE" sz="2400" i="1" smtClean="0">
                              <a:solidFill>
                                <a:schemeClr val="tx1"/>
                              </a:solidFill>
                              <a:highlight>
                                <a:srgbClr val="FFFFFF"/>
                              </a:highlight>
                              <a:latin typeface="Cambria Math" panose="02040503050406030204" pitchFamily="18" charset="0"/>
                            </a:rPr>
                          </m:ctrlPr>
                        </m:sSubSupPr>
                        <m:e>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𝜎</m:t>
                          </m:r>
                        </m:e>
                        <m:sub>
                          <m:r>
                            <a:rPr lang="pt-BR" sz="2400" i="1" smtClean="0">
                              <a:solidFill>
                                <a:schemeClr val="tx1"/>
                              </a:solidFill>
                              <a:highlight>
                                <a:srgbClr val="FFFFFF"/>
                              </a:highlight>
                              <a:latin typeface="Cambria Math" panose="02040503050406030204" pitchFamily="18" charset="0"/>
                            </a:rPr>
                            <m:t>𝑘</m:t>
                          </m:r>
                        </m:sub>
                        <m:sup>
                          <m:r>
                            <a:rPr lang="pt-BR" sz="2400" i="1" smtClean="0">
                              <a:solidFill>
                                <a:schemeClr val="tx1"/>
                              </a:solidFill>
                              <a:highlight>
                                <a:srgbClr val="FFFFFF"/>
                              </a:highlight>
                              <a:latin typeface="Cambria Math" panose="02040503050406030204" pitchFamily="18" charset="0"/>
                            </a:rPr>
                            <m:t>2</m:t>
                          </m:r>
                        </m:sup>
                      </m:sSubSup>
                      <m:d>
                        <m:dPr>
                          <m:ctrlPr>
                            <a:rPr lang="ar-AE" sz="2400" i="1" smtClean="0">
                              <a:solidFill>
                                <a:schemeClr val="tx1"/>
                              </a:solidFill>
                              <a:highlight>
                                <a:srgbClr val="FFFFFF"/>
                              </a:highlight>
                              <a:latin typeface="Cambria Math" panose="02040503050406030204" pitchFamily="18" charset="0"/>
                            </a:rPr>
                          </m:ctrlPr>
                        </m:dPr>
                        <m:e>
                          <m:r>
                            <a:rPr lang="ar-AE" sz="2400" i="1" smtClean="0">
                              <a:solidFill>
                                <a:schemeClr val="tx1"/>
                              </a:solidFill>
                              <a:highlight>
                                <a:srgbClr val="FFFFFF"/>
                              </a:highlight>
                              <a:latin typeface="Cambria Math" panose="02040503050406030204" pitchFamily="18" charset="0"/>
                            </a:rPr>
                            <m:t>𝑥</m:t>
                          </m:r>
                        </m:e>
                      </m:d>
                      <m:r>
                        <a:rPr lang="ar-AE" sz="2400" i="1" smtClean="0">
                          <a:solidFill>
                            <a:schemeClr val="tx1"/>
                          </a:solidFill>
                          <a:highlight>
                            <a:srgbClr val="FFFFFF"/>
                          </a:highlight>
                          <a:latin typeface="Cambria Math" panose="02040503050406030204" pitchFamily="18" charset="0"/>
                        </a:rPr>
                        <m:t>= </m:t>
                      </m:r>
                      <m:f>
                        <m:fPr>
                          <m:ctrlPr>
                            <a:rPr lang="ar-AE" sz="2400" i="1" smtClean="0">
                              <a:solidFill>
                                <a:schemeClr val="tx1"/>
                              </a:solidFill>
                              <a:highlight>
                                <a:srgbClr val="FFFFFF"/>
                              </a:highlight>
                              <a:latin typeface="Cambria Math" panose="02040503050406030204" pitchFamily="18" charset="0"/>
                            </a:rPr>
                          </m:ctrlPr>
                        </m:fPr>
                        <m:num>
                          <m:r>
                            <a:rPr lang="ar-AE" sz="2400" i="1" smtClean="0">
                              <a:solidFill>
                                <a:schemeClr val="tx1"/>
                              </a:solidFill>
                              <a:highlight>
                                <a:srgbClr val="FFFFFF"/>
                              </a:highlight>
                              <a:latin typeface="Cambria Math" panose="02040503050406030204" pitchFamily="18" charset="0"/>
                            </a:rPr>
                            <m:t>𝑘</m:t>
                          </m:r>
                          <m:r>
                            <a:rPr lang="ar-AE" sz="2400" i="1" smtClean="0">
                              <a:solidFill>
                                <a:schemeClr val="tx1"/>
                              </a:solidFill>
                              <a:highlight>
                                <a:srgbClr val="FFFFFF"/>
                              </a:highlight>
                              <a:latin typeface="Cambria Math" panose="02040503050406030204" pitchFamily="18" charset="0"/>
                            </a:rPr>
                            <m:t>−</m:t>
                          </m:r>
                          <m:r>
                            <a:rPr lang="ar-AE" sz="2400" i="1" smtClean="0">
                              <a:solidFill>
                                <a:schemeClr val="tx1"/>
                              </a:solidFill>
                              <a:highlight>
                                <a:srgbClr val="FFFFFF"/>
                              </a:highlight>
                              <a:latin typeface="Cambria Math" panose="02040503050406030204" pitchFamily="18" charset="0"/>
                            </a:rPr>
                            <m:t>1</m:t>
                          </m:r>
                        </m:num>
                        <m:den>
                          <m:r>
                            <a:rPr lang="ar-AE" sz="2400" i="1" smtClean="0">
                              <a:solidFill>
                                <a:schemeClr val="tx1"/>
                              </a:solidFill>
                              <a:highlight>
                                <a:srgbClr val="FFFFFF"/>
                              </a:highlight>
                              <a:latin typeface="Cambria Math" panose="02040503050406030204" pitchFamily="18" charset="0"/>
                            </a:rPr>
                            <m:t>𝑘</m:t>
                          </m:r>
                        </m:den>
                      </m:f>
                      <m:sSub>
                        <m:sSubPr>
                          <m:ctrlPr>
                            <a:rPr lang="ar-AE" sz="2400" i="1" smtClean="0">
                              <a:solidFill>
                                <a:schemeClr val="tx1"/>
                              </a:solidFill>
                              <a:highlight>
                                <a:srgbClr val="FFFFFF"/>
                              </a:highlight>
                              <a:latin typeface="Cambria Math" panose="02040503050406030204" pitchFamily="18" charset="0"/>
                            </a:rPr>
                          </m:ctrlPr>
                        </m:sSubPr>
                        <m:e>
                          <m:sSup>
                            <m:sSupPr>
                              <m:ctrlPr>
                                <a:rPr lang="ar-AE" sz="2400" i="1" smtClean="0">
                                  <a:solidFill>
                                    <a:schemeClr val="tx1"/>
                                  </a:solidFill>
                                  <a:highlight>
                                    <a:srgbClr val="FFFFFF"/>
                                  </a:highlight>
                                  <a:latin typeface="Cambria Math" panose="02040503050406030204" pitchFamily="18" charset="0"/>
                                </a:rPr>
                              </m:ctrlPr>
                            </m:sSupPr>
                            <m:e>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𝜎</m:t>
                              </m:r>
                            </m:e>
                            <m:sup>
                              <m:r>
                                <a:rPr lang="ar-AE" sz="2400" i="1" smtClean="0">
                                  <a:solidFill>
                                    <a:schemeClr val="tx1"/>
                                  </a:solidFill>
                                  <a:highlight>
                                    <a:srgbClr val="FFFFFF"/>
                                  </a:highlight>
                                  <a:latin typeface="Cambria Math" panose="02040503050406030204" pitchFamily="18" charset="0"/>
                                </a:rPr>
                                <m:t>2</m:t>
                              </m:r>
                            </m:sup>
                          </m:sSup>
                        </m:e>
                        <m:sub>
                          <m:r>
                            <a:rPr lang="ar-AE" sz="2400" i="1" smtClean="0">
                              <a:solidFill>
                                <a:schemeClr val="tx1"/>
                              </a:solidFill>
                              <a:highlight>
                                <a:srgbClr val="FFFFFF"/>
                              </a:highlight>
                              <a:latin typeface="Cambria Math" panose="02040503050406030204" pitchFamily="18" charset="0"/>
                            </a:rPr>
                            <m:t>𝑘</m:t>
                          </m:r>
                          <m:r>
                            <a:rPr lang="ar-AE" sz="2400" i="1" smtClean="0">
                              <a:solidFill>
                                <a:schemeClr val="tx1"/>
                              </a:solidFill>
                              <a:highlight>
                                <a:srgbClr val="FFFFFF"/>
                              </a:highlight>
                              <a:latin typeface="Cambria Math" panose="02040503050406030204" pitchFamily="18" charset="0"/>
                            </a:rPr>
                            <m:t>−</m:t>
                          </m:r>
                          <m:r>
                            <a:rPr lang="ar-AE" sz="2400" i="1" smtClean="0">
                              <a:solidFill>
                                <a:schemeClr val="tx1"/>
                              </a:solidFill>
                              <a:highlight>
                                <a:srgbClr val="FFFFFF"/>
                              </a:highlight>
                              <a:latin typeface="Cambria Math" panose="02040503050406030204" pitchFamily="18" charset="0"/>
                            </a:rPr>
                            <m:t>1</m:t>
                          </m:r>
                        </m:sub>
                      </m:sSub>
                      <m:r>
                        <a:rPr lang="ar-AE" sz="2400" i="1" smtClean="0">
                          <a:solidFill>
                            <a:schemeClr val="tx1"/>
                          </a:solidFill>
                          <a:highlight>
                            <a:srgbClr val="FFFFFF"/>
                          </a:highlight>
                          <a:latin typeface="Cambria Math" panose="02040503050406030204" pitchFamily="18" charset="0"/>
                        </a:rPr>
                        <m:t>+</m:t>
                      </m:r>
                      <m:f>
                        <m:fPr>
                          <m:ctrlPr>
                            <a:rPr lang="ar-AE" sz="2400" i="1" smtClean="0">
                              <a:solidFill>
                                <a:schemeClr val="tx1"/>
                              </a:solidFill>
                              <a:highlight>
                                <a:srgbClr val="FFFFFF"/>
                              </a:highlight>
                              <a:latin typeface="Cambria Math" panose="02040503050406030204" pitchFamily="18" charset="0"/>
                            </a:rPr>
                          </m:ctrlPr>
                        </m:fPr>
                        <m:num>
                          <m:r>
                            <a:rPr lang="ar-AE" sz="2400" i="1" smtClean="0">
                              <a:solidFill>
                                <a:schemeClr val="tx1"/>
                              </a:solidFill>
                              <a:highlight>
                                <a:srgbClr val="FFFFFF"/>
                              </a:highlight>
                              <a:latin typeface="Cambria Math" panose="02040503050406030204" pitchFamily="18" charset="0"/>
                            </a:rPr>
                            <m:t>1</m:t>
                          </m:r>
                        </m:num>
                        <m:den>
                          <m:r>
                            <a:rPr lang="ar-AE" sz="2400" i="1" smtClean="0">
                              <a:solidFill>
                                <a:schemeClr val="tx1"/>
                              </a:solidFill>
                              <a:highlight>
                                <a:srgbClr val="FFFFFF"/>
                              </a:highlight>
                              <a:latin typeface="Cambria Math" panose="02040503050406030204" pitchFamily="18" charset="0"/>
                            </a:rPr>
                            <m:t>𝑘</m:t>
                          </m:r>
                          <m:r>
                            <a:rPr lang="ar-AE" sz="2400" i="1" smtClean="0">
                              <a:solidFill>
                                <a:schemeClr val="tx1"/>
                              </a:solidFill>
                              <a:highlight>
                                <a:srgbClr val="FFFFFF"/>
                              </a:highlight>
                              <a:latin typeface="Cambria Math" panose="02040503050406030204" pitchFamily="18" charset="0"/>
                            </a:rPr>
                            <m:t>−</m:t>
                          </m:r>
                          <m:r>
                            <a:rPr lang="ar-AE" sz="2400" i="1" smtClean="0">
                              <a:solidFill>
                                <a:schemeClr val="tx1"/>
                              </a:solidFill>
                              <a:highlight>
                                <a:srgbClr val="FFFFFF"/>
                              </a:highlight>
                              <a:latin typeface="Cambria Math" panose="02040503050406030204" pitchFamily="18" charset="0"/>
                            </a:rPr>
                            <m:t>1</m:t>
                          </m:r>
                        </m:den>
                      </m:f>
                      <m:sSup>
                        <m:sSupPr>
                          <m:ctrlPr>
                            <a:rPr lang="ar-AE" sz="2400" i="1" smtClean="0">
                              <a:solidFill>
                                <a:schemeClr val="tx1"/>
                              </a:solidFill>
                              <a:highlight>
                                <a:srgbClr val="FFFFFF"/>
                              </a:highlight>
                              <a:latin typeface="Cambria Math" panose="02040503050406030204" pitchFamily="18" charset="0"/>
                            </a:rPr>
                          </m:ctrlPr>
                        </m:sSupPr>
                        <m:e>
                          <m:d>
                            <m:dPr>
                              <m:begChr m:val="‖"/>
                              <m:endChr m:val="‖"/>
                              <m:ctrlPr>
                                <a:rPr lang="ar-AE" sz="2400" i="1">
                                  <a:solidFill>
                                    <a:schemeClr val="tx1"/>
                                  </a:solidFill>
                                  <a:highlight>
                                    <a:srgbClr val="FFFFFF"/>
                                  </a:highlight>
                                  <a:latin typeface="Cambria Math" panose="02040503050406030204" pitchFamily="18" charset="0"/>
                                </a:rPr>
                              </m:ctrlPr>
                            </m:dPr>
                            <m:e>
                              <m:sSub>
                                <m:sSubPr>
                                  <m:ctrlPr>
                                    <a:rPr lang="ar-AE" sz="2400" i="1">
                                      <a:solidFill>
                                        <a:schemeClr val="tx1"/>
                                      </a:solidFill>
                                      <a:highlight>
                                        <a:srgbClr val="FFFFFF"/>
                                      </a:highlight>
                                      <a:latin typeface="Cambria Math" panose="02040503050406030204" pitchFamily="18" charset="0"/>
                                    </a:rPr>
                                  </m:ctrlPr>
                                </m:sSubPr>
                                <m:e>
                                  <m:r>
                                    <a:rPr lang="ar-AE" sz="2400" i="1">
                                      <a:solidFill>
                                        <a:schemeClr val="tx1"/>
                                      </a:solidFill>
                                      <a:highlight>
                                        <a:srgbClr val="FFFFFF"/>
                                      </a:highlight>
                                      <a:latin typeface="Cambria Math" panose="02040503050406030204" pitchFamily="18" charset="0"/>
                                    </a:rPr>
                                    <m:t>𝑥</m:t>
                                  </m:r>
                                </m:e>
                                <m:sub>
                                  <m:r>
                                    <a:rPr lang="ar-AE" sz="2400" i="1">
                                      <a:solidFill>
                                        <a:schemeClr val="tx1"/>
                                      </a:solidFill>
                                      <a:highlight>
                                        <a:srgbClr val="FFFFFF"/>
                                      </a:highlight>
                                      <a:latin typeface="Cambria Math" panose="02040503050406030204" pitchFamily="18" charset="0"/>
                                    </a:rPr>
                                    <m:t>𝑘</m:t>
                                  </m:r>
                                </m:sub>
                              </m:sSub>
                              <m:r>
                                <a:rPr lang="ar-AE" sz="2400" i="1">
                                  <a:solidFill>
                                    <a:schemeClr val="tx1"/>
                                  </a:solidFill>
                                  <a:highlight>
                                    <a:srgbClr val="FFFFFF"/>
                                  </a:highlight>
                                  <a:latin typeface="Cambria Math" panose="02040503050406030204" pitchFamily="18" charset="0"/>
                                </a:rPr>
                                <m:t>−</m:t>
                              </m:r>
                              <m:sSub>
                                <m:sSubPr>
                                  <m:ctrlPr>
                                    <a:rPr lang="ar-AE" sz="2400" i="1">
                                      <a:solidFill>
                                        <a:schemeClr val="tx1"/>
                                      </a:solidFill>
                                      <a:highlight>
                                        <a:srgbClr val="FFFFFF"/>
                                      </a:highlight>
                                      <a:latin typeface="Cambria Math" panose="02040503050406030204" pitchFamily="18" charset="0"/>
                                    </a:rPr>
                                  </m:ctrlPr>
                                </m:sSubPr>
                                <m:e>
                                  <m:r>
                                    <a:rPr lang="ar-AE" sz="2400" i="1">
                                      <a:solidFill>
                                        <a:schemeClr val="tx1"/>
                                      </a:solidFill>
                                      <a:highlight>
                                        <a:srgbClr val="FFFFFF"/>
                                      </a:highlight>
                                      <a:latin typeface="Cambria Math" panose="02040503050406030204" pitchFamily="18" charset="0"/>
                                      <a:ea typeface="Cambria Math" panose="02040503050406030204" pitchFamily="18" charset="0"/>
                                    </a:rPr>
                                    <m:t>𝜇</m:t>
                                  </m:r>
                                </m:e>
                                <m:sub>
                                  <m:r>
                                    <a:rPr lang="ar-AE" sz="2400" i="1">
                                      <a:solidFill>
                                        <a:schemeClr val="tx1"/>
                                      </a:solidFill>
                                      <a:highlight>
                                        <a:srgbClr val="FFFFFF"/>
                                      </a:highlight>
                                      <a:latin typeface="Cambria Math" panose="02040503050406030204" pitchFamily="18" charset="0"/>
                                    </a:rPr>
                                    <m:t>𝑘</m:t>
                                  </m:r>
                                </m:sub>
                              </m:sSub>
                            </m:e>
                          </m:d>
                        </m:e>
                        <m:sup>
                          <m:r>
                            <a:rPr lang="ar-AE" sz="2400" i="1" smtClean="0">
                              <a:solidFill>
                                <a:schemeClr val="tx1"/>
                              </a:solidFill>
                              <a:highlight>
                                <a:srgbClr val="FFFFFF"/>
                              </a:highlight>
                              <a:latin typeface="Cambria Math" panose="02040503050406030204" pitchFamily="18" charset="0"/>
                            </a:rPr>
                            <m:t>2</m:t>
                          </m:r>
                        </m:sup>
                      </m:sSup>
                      <m:r>
                        <a:rPr lang="ar-AE" sz="2400" i="1" smtClean="0">
                          <a:solidFill>
                            <a:schemeClr val="tx1"/>
                          </a:solidFill>
                          <a:highlight>
                            <a:srgbClr val="FFFFFF"/>
                          </a:highlight>
                          <a:latin typeface="Cambria Math" panose="02040503050406030204" pitchFamily="18" charset="0"/>
                        </a:rPr>
                        <m:t>, </m:t>
                      </m:r>
                      <m:sSubSup>
                        <m:sSubSupPr>
                          <m:ctrlPr>
                            <a:rPr lang="ar-AE" sz="2400" i="1" smtClean="0">
                              <a:solidFill>
                                <a:schemeClr val="tx1"/>
                              </a:solidFill>
                              <a:highlight>
                                <a:srgbClr val="FFFFFF"/>
                              </a:highlight>
                              <a:latin typeface="Cambria Math" panose="02040503050406030204" pitchFamily="18" charset="0"/>
                            </a:rPr>
                          </m:ctrlPr>
                        </m:sSubSupPr>
                        <m:e>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𝜎</m:t>
                          </m:r>
                        </m:e>
                        <m:sub>
                          <m:r>
                            <a:rPr lang="ar-AE" sz="2400" i="1" smtClean="0">
                              <a:solidFill>
                                <a:schemeClr val="tx1"/>
                              </a:solidFill>
                              <a:highlight>
                                <a:srgbClr val="FFFFFF"/>
                              </a:highlight>
                              <a:latin typeface="Cambria Math" panose="02040503050406030204" pitchFamily="18" charset="0"/>
                            </a:rPr>
                            <m:t>1</m:t>
                          </m:r>
                        </m:sub>
                        <m:sup>
                          <m:r>
                            <a:rPr lang="ar-AE" sz="2400" i="1" smtClean="0">
                              <a:solidFill>
                                <a:schemeClr val="tx1"/>
                              </a:solidFill>
                              <a:highlight>
                                <a:srgbClr val="FFFFFF"/>
                              </a:highlight>
                              <a:latin typeface="Cambria Math" panose="02040503050406030204" pitchFamily="18" charset="0"/>
                            </a:rPr>
                            <m:t>2</m:t>
                          </m:r>
                        </m:sup>
                      </m:sSubSup>
                      <m:r>
                        <a:rPr lang="ar-AE" sz="2400" i="1" smtClean="0">
                          <a:solidFill>
                            <a:schemeClr val="tx1"/>
                          </a:solidFill>
                          <a:highlight>
                            <a:srgbClr val="FFFFFF"/>
                          </a:highlight>
                          <a:latin typeface="Cambria Math" panose="02040503050406030204" pitchFamily="18" charset="0"/>
                        </a:rPr>
                        <m:t>=</m:t>
                      </m:r>
                      <m:r>
                        <a:rPr lang="ar-AE" sz="2400" i="1" smtClean="0">
                          <a:solidFill>
                            <a:schemeClr val="tx1"/>
                          </a:solidFill>
                          <a:highlight>
                            <a:srgbClr val="FFFFFF"/>
                          </a:highlight>
                          <a:latin typeface="Cambria Math" panose="02040503050406030204" pitchFamily="18" charset="0"/>
                        </a:rPr>
                        <m:t>0</m:t>
                      </m:r>
                    </m:oMath>
                  </m:oMathPara>
                </a14:m>
                <a:endParaRPr lang="ar-AE" sz="2400" dirty="0">
                  <a:solidFill>
                    <a:schemeClr val="tx1"/>
                  </a:solidFill>
                  <a:highlight>
                    <a:srgbClr val="FFFFFF"/>
                  </a:highlight>
                </a:endParaRPr>
              </a:p>
            </p:txBody>
          </p:sp>
        </mc:Choice>
        <mc:Fallback xmlns="">
          <p:sp>
            <p:nvSpPr>
              <p:cNvPr id="10" name="Google Shape;458;p49">
                <a:extLst>
                  <a:ext uri="{FF2B5EF4-FFF2-40B4-BE49-F238E27FC236}">
                    <a16:creationId xmlns:a16="http://schemas.microsoft.com/office/drawing/2014/main" id="{67A3E696-E4BC-BC5C-EAA9-0EE68DBAAB6F}"/>
                  </a:ext>
                </a:extLst>
              </p:cNvPr>
              <p:cNvSpPr txBox="1">
                <a:spLocks noRot="1" noChangeAspect="1" noMove="1" noResize="1" noEditPoints="1" noAdjustHandles="1" noChangeArrowheads="1" noChangeShapeType="1" noTextEdit="1"/>
              </p:cNvSpPr>
              <p:nvPr/>
            </p:nvSpPr>
            <p:spPr>
              <a:xfrm>
                <a:off x="621563" y="1104775"/>
                <a:ext cx="7878300" cy="3621900"/>
              </a:xfrm>
              <a:prstGeom prst="rect">
                <a:avLst/>
              </a:prstGeom>
              <a:blipFill>
                <a:blip r:embed="rId2"/>
                <a:stretch>
                  <a:fillRect l="-697"/>
                </a:stretch>
              </a:blipFill>
            </p:spPr>
            <p:txBody>
              <a:bodyPr/>
              <a:lstStyle/>
              <a:p>
                <a:r>
                  <a:rPr lang="pt-BR">
                    <a:noFill/>
                  </a:rPr>
                  <a:t> </a:t>
                </a:r>
              </a:p>
            </p:txBody>
          </p:sp>
        </mc:Fallback>
      </mc:AlternateContent>
    </p:spTree>
    <p:extLst>
      <p:ext uri="{BB962C8B-B14F-4D97-AF65-F5344CB8AC3E}">
        <p14:creationId xmlns:p14="http://schemas.microsoft.com/office/powerpoint/2010/main" val="177085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a:t>TEDA</a:t>
            </a:r>
          </a:p>
        </p:txBody>
      </p:sp>
      <mc:AlternateContent xmlns:mc="http://schemas.openxmlformats.org/markup-compatibility/2006" xmlns:a14="http://schemas.microsoft.com/office/drawing/2010/main">
        <mc:Choice Requires="a14">
          <p:sp>
            <p:nvSpPr>
              <p:cNvPr id="9" name="Google Shape;458;p49">
                <a:extLst>
                  <a:ext uri="{FF2B5EF4-FFF2-40B4-BE49-F238E27FC236}">
                    <a16:creationId xmlns:a16="http://schemas.microsoft.com/office/drawing/2014/main" id="{48D9683E-E429-927C-4AC3-06E13DF435C4}"/>
                  </a:ext>
                </a:extLst>
              </p:cNvPr>
              <p:cNvSpPr txBox="1">
                <a:spLocks/>
              </p:cNvSpPr>
              <p:nvPr/>
            </p:nvSpPr>
            <p:spPr>
              <a:xfrm>
                <a:off x="621563" y="1104775"/>
                <a:ext cx="7878300" cy="3621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buClr>
                    <a:srgbClr val="073763"/>
                  </a:buClr>
                  <a:buSzPts val="2200"/>
                </a:pPr>
                <a:r>
                  <a:rPr lang="en-US" sz="1800" dirty="0">
                    <a:solidFill>
                      <a:schemeClr val="tx1"/>
                    </a:solidFill>
                    <a:latin typeface="Lato"/>
                    <a:ea typeface="Lato"/>
                    <a:cs typeface="Lato"/>
                    <a:sym typeface="Lato"/>
                  </a:rPr>
                  <a:t>Following the same reasoning, the typicality (</a:t>
                </a:r>
                <a14:m>
                  <m:oMath xmlns:m="http://schemas.openxmlformats.org/officeDocument/2006/math">
                    <m:sSub>
                      <m:sSubPr>
                        <m:ctrlPr>
                          <a:rPr lang="en-US" sz="1800" i="1" smtClean="0">
                            <a:solidFill>
                              <a:schemeClr val="tx1"/>
                            </a:solidFill>
                            <a:latin typeface="Cambria Math" panose="02040503050406030204" pitchFamily="18" charset="0"/>
                            <a:ea typeface="Lato"/>
                            <a:cs typeface="Lato"/>
                            <a:sym typeface="Lato"/>
                          </a:rPr>
                        </m:ctrlPr>
                      </m:sSubPr>
                      <m:e>
                        <m:r>
                          <a:rPr lang="en-US" sz="1800" i="1" smtClean="0">
                            <a:solidFill>
                              <a:schemeClr val="tx1"/>
                            </a:solidFill>
                            <a:latin typeface="Cambria Math" panose="02040503050406030204" pitchFamily="18" charset="0"/>
                            <a:ea typeface="Cambria Math" panose="02040503050406030204" pitchFamily="18" charset="0"/>
                            <a:cs typeface="Lato"/>
                            <a:sym typeface="Lato"/>
                          </a:rPr>
                          <m:t>𝜏</m:t>
                        </m:r>
                      </m:e>
                      <m:sub>
                        <m:r>
                          <a:rPr lang="pt-BR" sz="1800" i="1" smtClean="0">
                            <a:solidFill>
                              <a:schemeClr val="tx1"/>
                            </a:solidFill>
                            <a:latin typeface="Cambria Math" panose="02040503050406030204" pitchFamily="18" charset="0"/>
                            <a:ea typeface="Lato"/>
                            <a:cs typeface="Lato"/>
                            <a:sym typeface="Lato"/>
                          </a:rPr>
                          <m:t>𝑘</m:t>
                        </m:r>
                      </m:sub>
                    </m:sSub>
                    <m:r>
                      <a:rPr lang="pt-BR" sz="1800" i="1" smtClean="0">
                        <a:solidFill>
                          <a:schemeClr val="tx1"/>
                        </a:solidFill>
                        <a:latin typeface="Cambria Math" panose="02040503050406030204" pitchFamily="18" charset="0"/>
                        <a:ea typeface="Lato"/>
                        <a:cs typeface="Lato"/>
                        <a:sym typeface="Lato"/>
                      </a:rPr>
                      <m:t>(</m:t>
                    </m:r>
                    <m:r>
                      <a:rPr lang="pt-BR" sz="1800" i="1" smtClean="0">
                        <a:solidFill>
                          <a:schemeClr val="tx1"/>
                        </a:solidFill>
                        <a:latin typeface="Cambria Math" panose="02040503050406030204" pitchFamily="18" charset="0"/>
                        <a:ea typeface="Lato"/>
                        <a:cs typeface="Lato"/>
                        <a:sym typeface="Lato"/>
                      </a:rPr>
                      <m:t>𝑥</m:t>
                    </m:r>
                    <m:r>
                      <a:rPr lang="pt-BR" sz="1800" i="1" smtClean="0">
                        <a:solidFill>
                          <a:schemeClr val="tx1"/>
                        </a:solidFill>
                        <a:latin typeface="Cambria Math" panose="02040503050406030204" pitchFamily="18" charset="0"/>
                        <a:ea typeface="Lato"/>
                        <a:cs typeface="Lato"/>
                        <a:sym typeface="Lato"/>
                      </a:rPr>
                      <m:t>)</m:t>
                    </m:r>
                  </m:oMath>
                </a14:m>
                <a:r>
                  <a:rPr lang="en-US" sz="1800" dirty="0">
                    <a:solidFill>
                      <a:schemeClr val="tx1"/>
                    </a:solidFill>
                    <a:latin typeface="Lato"/>
                    <a:ea typeface="Lato"/>
                    <a:cs typeface="Lato"/>
                    <a:sym typeface="Lato"/>
                  </a:rPr>
                  <a:t>) of the data sample </a:t>
                </a:r>
                <a:r>
                  <a:rPr lang="en-US" sz="1800" b="1" i="1" dirty="0">
                    <a:solidFill>
                      <a:schemeClr val="tx1"/>
                    </a:solidFill>
                    <a:latin typeface="Lato"/>
                    <a:ea typeface="Lato"/>
                    <a:cs typeface="Lato"/>
                    <a:sym typeface="Lato"/>
                  </a:rPr>
                  <a:t>x</a:t>
                </a:r>
                <a:r>
                  <a:rPr lang="en-US" sz="1800" dirty="0">
                    <a:solidFill>
                      <a:schemeClr val="tx1"/>
                    </a:solidFill>
                    <a:latin typeface="Lato"/>
                    <a:ea typeface="Lato"/>
                    <a:cs typeface="Lato"/>
                    <a:sym typeface="Lato"/>
                  </a:rPr>
                  <a:t>, at time </a:t>
                </a:r>
                <a:r>
                  <a:rPr lang="en-US" sz="1800" b="1" i="1" dirty="0">
                    <a:solidFill>
                      <a:schemeClr val="tx1"/>
                    </a:solidFill>
                    <a:latin typeface="Lato"/>
                    <a:ea typeface="Lato"/>
                    <a:cs typeface="Lato"/>
                    <a:sym typeface="Lato"/>
                  </a:rPr>
                  <a:t>k</a:t>
                </a:r>
                <a:r>
                  <a:rPr lang="en-US" sz="1800" dirty="0">
                    <a:solidFill>
                      <a:schemeClr val="tx1"/>
                    </a:solidFill>
                    <a:latin typeface="Lato"/>
                    <a:ea typeface="Lato"/>
                    <a:cs typeface="Lato"/>
                    <a:sym typeface="Lato"/>
                  </a:rPr>
                  <a:t>, is given by</a:t>
                </a:r>
                <a:r>
                  <a:rPr lang="en-US" sz="1800" dirty="0">
                    <a:solidFill>
                      <a:schemeClr val="tx1"/>
                    </a:solidFill>
                    <a:highlight>
                      <a:srgbClr val="FFFFFF"/>
                    </a:highlight>
                    <a:latin typeface="Lato"/>
                    <a:ea typeface="Lato"/>
                    <a:cs typeface="Lato"/>
                    <a:sym typeface="Lato"/>
                  </a:rPr>
                  <a:t>:</a:t>
                </a:r>
                <a:endParaRPr lang="en-US" sz="1500" dirty="0">
                  <a:solidFill>
                    <a:schemeClr val="tx1"/>
                  </a:solidFill>
                  <a:highlight>
                    <a:srgbClr val="FFFFFF"/>
                  </a:highlight>
                </a:endParaRPr>
              </a:p>
              <a:p>
                <a:pPr marL="88900" algn="ctr">
                  <a:buClr>
                    <a:srgbClr val="073763"/>
                  </a:buClr>
                  <a:buSzPts val="2200"/>
                </a:pPr>
                <a:endParaRPr lang="pt-BR" sz="2400" i="1" dirty="0">
                  <a:solidFill>
                    <a:schemeClr val="tx1"/>
                  </a:solidFill>
                  <a:highlight>
                    <a:srgbClr val="FFFFFF"/>
                  </a:highlight>
                  <a:latin typeface="Cambria Math" panose="02040503050406030204" pitchFamily="18" charset="0"/>
                </a:endParaRPr>
              </a:p>
              <a:p>
                <a:pPr marL="88900" algn="ctr">
                  <a:buClr>
                    <a:srgbClr val="073763"/>
                  </a:buClr>
                  <a:buSzPts val="2200"/>
                </a:pPr>
                <a14:m>
                  <m:oMathPara xmlns:m="http://schemas.openxmlformats.org/officeDocument/2006/math">
                    <m:oMathParaPr>
                      <m:jc m:val="centerGroup"/>
                    </m:oMathParaPr>
                    <m:oMath xmlns:m="http://schemas.openxmlformats.org/officeDocument/2006/math">
                      <m:sSub>
                        <m:sSubPr>
                          <m:ctrlPr>
                            <a:rPr lang="ar-AE" sz="2400" i="1" smtClean="0">
                              <a:solidFill>
                                <a:schemeClr val="tx1"/>
                              </a:solidFill>
                              <a:highlight>
                                <a:srgbClr val="FFFFFF"/>
                              </a:highlight>
                              <a:latin typeface="Cambria Math" panose="02040503050406030204" pitchFamily="18" charset="0"/>
                            </a:rPr>
                          </m:ctrlPr>
                        </m:sSubPr>
                        <m:e>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𝜏</m:t>
                          </m:r>
                        </m:e>
                        <m:sub>
                          <m:r>
                            <a:rPr lang="ar-AE" sz="2400" i="1" smtClean="0">
                              <a:solidFill>
                                <a:schemeClr val="tx1"/>
                              </a:solidFill>
                              <a:highlight>
                                <a:srgbClr val="FFFFFF"/>
                              </a:highlight>
                              <a:latin typeface="Cambria Math" panose="02040503050406030204" pitchFamily="18" charset="0"/>
                            </a:rPr>
                            <m:t>𝑘</m:t>
                          </m:r>
                        </m:sub>
                      </m:sSub>
                      <m:d>
                        <m:dPr>
                          <m:ctrlPr>
                            <a:rPr lang="ar-AE" sz="2400" i="1" smtClean="0">
                              <a:solidFill>
                                <a:schemeClr val="tx1"/>
                              </a:solidFill>
                              <a:highlight>
                                <a:srgbClr val="FFFFFF"/>
                              </a:highlight>
                              <a:latin typeface="Cambria Math" panose="02040503050406030204" pitchFamily="18" charset="0"/>
                            </a:rPr>
                          </m:ctrlPr>
                        </m:dPr>
                        <m:e>
                          <m:r>
                            <a:rPr lang="ar-AE" sz="2400" i="1" smtClean="0">
                              <a:solidFill>
                                <a:schemeClr val="tx1"/>
                              </a:solidFill>
                              <a:highlight>
                                <a:srgbClr val="FFFFFF"/>
                              </a:highlight>
                              <a:latin typeface="Cambria Math" panose="02040503050406030204" pitchFamily="18" charset="0"/>
                            </a:rPr>
                            <m:t>𝑥</m:t>
                          </m:r>
                        </m:e>
                      </m:d>
                      <m:r>
                        <a:rPr lang="ar-AE" sz="2400" i="1" smtClean="0">
                          <a:solidFill>
                            <a:schemeClr val="tx1"/>
                          </a:solidFill>
                          <a:highlight>
                            <a:srgbClr val="FFFFFF"/>
                          </a:highlight>
                          <a:latin typeface="Cambria Math" panose="02040503050406030204" pitchFamily="18" charset="0"/>
                        </a:rPr>
                        <m:t>=</m:t>
                      </m:r>
                      <m:r>
                        <a:rPr lang="pt-BR" sz="2400" i="1" smtClean="0">
                          <a:solidFill>
                            <a:schemeClr val="tx1"/>
                          </a:solidFill>
                          <a:highlight>
                            <a:srgbClr val="FFFFFF"/>
                          </a:highlight>
                          <a:latin typeface="Cambria Math" panose="02040503050406030204" pitchFamily="18" charset="0"/>
                        </a:rPr>
                        <m:t>1</m:t>
                      </m:r>
                      <m:r>
                        <a:rPr lang="pt-BR" sz="2400" i="1" smtClean="0">
                          <a:solidFill>
                            <a:schemeClr val="tx1"/>
                          </a:solidFill>
                          <a:highlight>
                            <a:srgbClr val="FFFFFF"/>
                          </a:highlight>
                          <a:latin typeface="Cambria Math" panose="02040503050406030204" pitchFamily="18" charset="0"/>
                        </a:rPr>
                        <m:t> −</m:t>
                      </m:r>
                      <m:sSub>
                        <m:sSubPr>
                          <m:ctrlPr>
                            <a:rPr lang="pt-BR" sz="2400" i="1">
                              <a:solidFill>
                                <a:schemeClr val="tx1"/>
                              </a:solidFill>
                              <a:highlight>
                                <a:srgbClr val="FFFFFF"/>
                              </a:highlight>
                              <a:latin typeface="Cambria Math" panose="02040503050406030204" pitchFamily="18" charset="0"/>
                            </a:rPr>
                          </m:ctrlPr>
                        </m:sSubPr>
                        <m:e>
                          <m:r>
                            <a:rPr lang="pt-BR" sz="2400" i="1">
                              <a:solidFill>
                                <a:schemeClr val="tx1"/>
                              </a:solidFill>
                              <a:highlight>
                                <a:srgbClr val="FFFFFF"/>
                              </a:highlight>
                              <a:latin typeface="Cambria Math" panose="02040503050406030204" pitchFamily="18" charset="0"/>
                              <a:ea typeface="Cambria Math" panose="02040503050406030204" pitchFamily="18" charset="0"/>
                            </a:rPr>
                            <m:t>𝜉</m:t>
                          </m:r>
                        </m:e>
                        <m:sub>
                          <m:r>
                            <a:rPr lang="pt-BR" sz="2400" i="1">
                              <a:solidFill>
                                <a:schemeClr val="tx1"/>
                              </a:solidFill>
                              <a:highlight>
                                <a:srgbClr val="FFFFFF"/>
                              </a:highlight>
                              <a:latin typeface="Cambria Math" panose="02040503050406030204" pitchFamily="18" charset="0"/>
                            </a:rPr>
                            <m:t>𝑘</m:t>
                          </m:r>
                        </m:sub>
                      </m:sSub>
                      <m:d>
                        <m:dPr>
                          <m:ctrlPr>
                            <a:rPr lang="pt-BR" sz="2400" i="1">
                              <a:solidFill>
                                <a:schemeClr val="tx1"/>
                              </a:solidFill>
                              <a:highlight>
                                <a:srgbClr val="FFFFFF"/>
                              </a:highlight>
                              <a:latin typeface="Cambria Math" panose="02040503050406030204" pitchFamily="18" charset="0"/>
                            </a:rPr>
                          </m:ctrlPr>
                        </m:dPr>
                        <m:e>
                          <m:r>
                            <a:rPr lang="pt-BR" sz="2400" i="1">
                              <a:solidFill>
                                <a:schemeClr val="tx1"/>
                              </a:solidFill>
                              <a:highlight>
                                <a:srgbClr val="FFFFFF"/>
                              </a:highlight>
                              <a:latin typeface="Cambria Math" panose="02040503050406030204" pitchFamily="18" charset="0"/>
                            </a:rPr>
                            <m:t>𝑥</m:t>
                          </m:r>
                        </m:e>
                      </m:d>
                      <m:r>
                        <a:rPr lang="pt-BR" sz="2400" i="1" smtClean="0">
                          <a:solidFill>
                            <a:schemeClr val="tx1"/>
                          </a:solidFill>
                          <a:highlight>
                            <a:srgbClr val="FFFFFF"/>
                          </a:highlight>
                          <a:latin typeface="Cambria Math" panose="02040503050406030204" pitchFamily="18" charset="0"/>
                        </a:rPr>
                        <m:t>=</m:t>
                      </m:r>
                      <m:f>
                        <m:fPr>
                          <m:ctrlPr>
                            <a:rPr lang="ar-AE" sz="2400" i="1" smtClean="0">
                              <a:solidFill>
                                <a:schemeClr val="tx1"/>
                              </a:solidFill>
                              <a:highlight>
                                <a:srgbClr val="FFFFFF"/>
                              </a:highlight>
                              <a:latin typeface="Cambria Math" panose="02040503050406030204" pitchFamily="18" charset="0"/>
                            </a:rPr>
                          </m:ctrlPr>
                        </m:fPr>
                        <m:num>
                          <m:r>
                            <a:rPr lang="ar-AE" sz="2400" i="1" smtClean="0">
                              <a:solidFill>
                                <a:schemeClr val="tx1"/>
                              </a:solidFill>
                              <a:highlight>
                                <a:srgbClr val="FFFFFF"/>
                              </a:highlight>
                              <a:latin typeface="Cambria Math" panose="02040503050406030204" pitchFamily="18" charset="0"/>
                            </a:rPr>
                            <m:t>𝑘</m:t>
                          </m:r>
                          <m:r>
                            <a:rPr lang="ar-AE" sz="2400" i="1" smtClean="0">
                              <a:solidFill>
                                <a:schemeClr val="tx1"/>
                              </a:solidFill>
                              <a:highlight>
                                <a:srgbClr val="FFFFFF"/>
                              </a:highlight>
                              <a:latin typeface="Cambria Math" panose="02040503050406030204" pitchFamily="18" charset="0"/>
                            </a:rPr>
                            <m:t>−</m:t>
                          </m:r>
                          <m:r>
                            <a:rPr lang="ar-AE" sz="2400" i="1" smtClean="0">
                              <a:solidFill>
                                <a:schemeClr val="tx1"/>
                              </a:solidFill>
                              <a:highlight>
                                <a:srgbClr val="FFFFFF"/>
                              </a:highlight>
                              <a:latin typeface="Cambria Math" panose="02040503050406030204" pitchFamily="18" charset="0"/>
                            </a:rPr>
                            <m:t>1</m:t>
                          </m:r>
                        </m:num>
                        <m:den>
                          <m:r>
                            <a:rPr lang="ar-AE" sz="2400" i="1" smtClean="0">
                              <a:solidFill>
                                <a:schemeClr val="tx1"/>
                              </a:solidFill>
                              <a:highlight>
                                <a:srgbClr val="FFFFFF"/>
                              </a:highlight>
                              <a:latin typeface="Cambria Math" panose="02040503050406030204" pitchFamily="18" charset="0"/>
                            </a:rPr>
                            <m:t>𝑘</m:t>
                          </m:r>
                        </m:den>
                      </m:f>
                      <m:r>
                        <a:rPr lang="pt-BR" sz="2400" i="1" smtClean="0">
                          <a:solidFill>
                            <a:schemeClr val="tx1"/>
                          </a:solidFill>
                          <a:highlight>
                            <a:srgbClr val="FFFFFF"/>
                          </a:highlight>
                          <a:latin typeface="Cambria Math" panose="02040503050406030204" pitchFamily="18" charset="0"/>
                        </a:rPr>
                        <m:t>−</m:t>
                      </m:r>
                      <m:f>
                        <m:fPr>
                          <m:ctrlPr>
                            <a:rPr lang="pt-BR" sz="2400" i="1">
                              <a:solidFill>
                                <a:schemeClr val="tx1"/>
                              </a:solidFill>
                              <a:highlight>
                                <a:srgbClr val="FFFFFF"/>
                              </a:highlight>
                              <a:latin typeface="Cambria Math" panose="02040503050406030204" pitchFamily="18" charset="0"/>
                            </a:rPr>
                          </m:ctrlPr>
                        </m:fPr>
                        <m:num>
                          <m:sSup>
                            <m:sSupPr>
                              <m:ctrlPr>
                                <a:rPr lang="pt-BR" sz="2400" i="1">
                                  <a:solidFill>
                                    <a:schemeClr val="tx1"/>
                                  </a:solidFill>
                                  <a:highlight>
                                    <a:srgbClr val="FFFFFF"/>
                                  </a:highlight>
                                  <a:latin typeface="Cambria Math" panose="02040503050406030204" pitchFamily="18" charset="0"/>
                                </a:rPr>
                              </m:ctrlPr>
                            </m:sSupPr>
                            <m:e>
                              <m:d>
                                <m:dPr>
                                  <m:ctrlPr>
                                    <a:rPr lang="pt-BR" sz="2400" i="1">
                                      <a:solidFill>
                                        <a:schemeClr val="tx1"/>
                                      </a:solidFill>
                                      <a:highlight>
                                        <a:srgbClr val="FFFFFF"/>
                                      </a:highlight>
                                      <a:latin typeface="Cambria Math" panose="02040503050406030204" pitchFamily="18" charset="0"/>
                                    </a:rPr>
                                  </m:ctrlPr>
                                </m:dPr>
                                <m:e>
                                  <m:sSub>
                                    <m:sSubPr>
                                      <m:ctrlPr>
                                        <a:rPr lang="pt-BR" sz="2400" i="1">
                                          <a:solidFill>
                                            <a:schemeClr val="tx1"/>
                                          </a:solidFill>
                                          <a:highlight>
                                            <a:srgbClr val="FFFFFF"/>
                                          </a:highlight>
                                          <a:latin typeface="Cambria Math" panose="02040503050406030204" pitchFamily="18" charset="0"/>
                                        </a:rPr>
                                      </m:ctrlPr>
                                    </m:sSubPr>
                                    <m:e>
                                      <m:r>
                                        <a:rPr lang="pt-BR" sz="2400" i="1">
                                          <a:solidFill>
                                            <a:schemeClr val="tx1"/>
                                          </a:solidFill>
                                          <a:highlight>
                                            <a:srgbClr val="FFFFFF"/>
                                          </a:highlight>
                                          <a:latin typeface="Cambria Math" panose="02040503050406030204" pitchFamily="18" charset="0"/>
                                          <a:ea typeface="Cambria Math" panose="02040503050406030204" pitchFamily="18" charset="0"/>
                                        </a:rPr>
                                        <m:t>𝜇</m:t>
                                      </m:r>
                                    </m:e>
                                    <m:sub>
                                      <m:r>
                                        <a:rPr lang="pt-BR" sz="2400" i="1">
                                          <a:solidFill>
                                            <a:schemeClr val="tx1"/>
                                          </a:solidFill>
                                          <a:highlight>
                                            <a:srgbClr val="FFFFFF"/>
                                          </a:highlight>
                                          <a:latin typeface="Cambria Math" panose="02040503050406030204" pitchFamily="18" charset="0"/>
                                        </a:rPr>
                                        <m:t>𝑘</m:t>
                                      </m:r>
                                    </m:sub>
                                  </m:sSub>
                                  <m:r>
                                    <a:rPr lang="pt-BR" sz="2400" i="1">
                                      <a:solidFill>
                                        <a:schemeClr val="tx1"/>
                                      </a:solidFill>
                                      <a:highlight>
                                        <a:srgbClr val="FFFFFF"/>
                                      </a:highlight>
                                      <a:latin typeface="Cambria Math" panose="02040503050406030204" pitchFamily="18" charset="0"/>
                                    </a:rPr>
                                    <m:t>−</m:t>
                                  </m:r>
                                  <m:sSub>
                                    <m:sSubPr>
                                      <m:ctrlPr>
                                        <a:rPr lang="pt-BR" sz="2400" i="1">
                                          <a:solidFill>
                                            <a:schemeClr val="tx1"/>
                                          </a:solidFill>
                                          <a:highlight>
                                            <a:srgbClr val="FFFFFF"/>
                                          </a:highlight>
                                          <a:latin typeface="Cambria Math" panose="02040503050406030204" pitchFamily="18" charset="0"/>
                                        </a:rPr>
                                      </m:ctrlPr>
                                    </m:sSubPr>
                                    <m:e>
                                      <m:r>
                                        <a:rPr lang="pt-BR" sz="2400" i="1">
                                          <a:solidFill>
                                            <a:schemeClr val="tx1"/>
                                          </a:solidFill>
                                          <a:highlight>
                                            <a:srgbClr val="FFFFFF"/>
                                          </a:highlight>
                                          <a:latin typeface="Cambria Math" panose="02040503050406030204" pitchFamily="18" charset="0"/>
                                        </a:rPr>
                                        <m:t>𝑥</m:t>
                                      </m:r>
                                    </m:e>
                                    <m:sub>
                                      <m:r>
                                        <a:rPr lang="pt-BR" sz="2400" i="1">
                                          <a:solidFill>
                                            <a:schemeClr val="tx1"/>
                                          </a:solidFill>
                                          <a:highlight>
                                            <a:srgbClr val="FFFFFF"/>
                                          </a:highlight>
                                          <a:latin typeface="Cambria Math" panose="02040503050406030204" pitchFamily="18" charset="0"/>
                                        </a:rPr>
                                        <m:t>𝑘</m:t>
                                      </m:r>
                                    </m:sub>
                                  </m:sSub>
                                </m:e>
                              </m:d>
                            </m:e>
                            <m:sup>
                              <m:r>
                                <a:rPr lang="pt-BR" sz="2400" i="1">
                                  <a:solidFill>
                                    <a:schemeClr val="tx1"/>
                                  </a:solidFill>
                                  <a:highlight>
                                    <a:srgbClr val="FFFFFF"/>
                                  </a:highlight>
                                  <a:latin typeface="Cambria Math" panose="02040503050406030204" pitchFamily="18" charset="0"/>
                                </a:rPr>
                                <m:t>𝑇</m:t>
                              </m:r>
                            </m:sup>
                          </m:sSup>
                          <m:r>
                            <a:rPr lang="pt-BR" sz="2400" i="1">
                              <a:solidFill>
                                <a:schemeClr val="tx1"/>
                              </a:solidFill>
                              <a:highlight>
                                <a:srgbClr val="FFFFFF"/>
                              </a:highlight>
                              <a:latin typeface="Cambria Math" panose="02040503050406030204" pitchFamily="18" charset="0"/>
                            </a:rPr>
                            <m:t>(</m:t>
                          </m:r>
                          <m:sSub>
                            <m:sSubPr>
                              <m:ctrlPr>
                                <a:rPr lang="pt-BR" sz="2400" i="1">
                                  <a:solidFill>
                                    <a:schemeClr val="tx1"/>
                                  </a:solidFill>
                                  <a:highlight>
                                    <a:srgbClr val="FFFFFF"/>
                                  </a:highlight>
                                  <a:latin typeface="Cambria Math" panose="02040503050406030204" pitchFamily="18" charset="0"/>
                                </a:rPr>
                              </m:ctrlPr>
                            </m:sSubPr>
                            <m:e>
                              <m:r>
                                <a:rPr lang="pt-BR" sz="2400" i="1">
                                  <a:solidFill>
                                    <a:schemeClr val="tx1"/>
                                  </a:solidFill>
                                  <a:highlight>
                                    <a:srgbClr val="FFFFFF"/>
                                  </a:highlight>
                                  <a:latin typeface="Cambria Math" panose="02040503050406030204" pitchFamily="18" charset="0"/>
                                  <a:ea typeface="Cambria Math" panose="02040503050406030204" pitchFamily="18" charset="0"/>
                                </a:rPr>
                                <m:t>𝜇</m:t>
                              </m:r>
                            </m:e>
                            <m:sub>
                              <m:r>
                                <a:rPr lang="pt-BR" sz="2400" i="1">
                                  <a:solidFill>
                                    <a:schemeClr val="tx1"/>
                                  </a:solidFill>
                                  <a:highlight>
                                    <a:srgbClr val="FFFFFF"/>
                                  </a:highlight>
                                  <a:latin typeface="Cambria Math" panose="02040503050406030204" pitchFamily="18" charset="0"/>
                                </a:rPr>
                                <m:t>𝑘</m:t>
                              </m:r>
                            </m:sub>
                          </m:sSub>
                          <m:r>
                            <a:rPr lang="pt-BR" sz="2400" i="1">
                              <a:solidFill>
                                <a:schemeClr val="tx1"/>
                              </a:solidFill>
                              <a:highlight>
                                <a:srgbClr val="FFFFFF"/>
                              </a:highlight>
                              <a:latin typeface="Cambria Math" panose="02040503050406030204" pitchFamily="18" charset="0"/>
                            </a:rPr>
                            <m:t>−</m:t>
                          </m:r>
                          <m:sSub>
                            <m:sSubPr>
                              <m:ctrlPr>
                                <a:rPr lang="pt-BR" sz="2400" i="1">
                                  <a:solidFill>
                                    <a:schemeClr val="tx1"/>
                                  </a:solidFill>
                                  <a:highlight>
                                    <a:srgbClr val="FFFFFF"/>
                                  </a:highlight>
                                  <a:latin typeface="Cambria Math" panose="02040503050406030204" pitchFamily="18" charset="0"/>
                                </a:rPr>
                              </m:ctrlPr>
                            </m:sSubPr>
                            <m:e>
                              <m:r>
                                <a:rPr lang="pt-BR" sz="2400" i="1">
                                  <a:solidFill>
                                    <a:schemeClr val="tx1"/>
                                  </a:solidFill>
                                  <a:highlight>
                                    <a:srgbClr val="FFFFFF"/>
                                  </a:highlight>
                                  <a:latin typeface="Cambria Math" panose="02040503050406030204" pitchFamily="18" charset="0"/>
                                </a:rPr>
                                <m:t>𝑥</m:t>
                              </m:r>
                            </m:e>
                            <m:sub>
                              <m:r>
                                <a:rPr lang="pt-BR" sz="2400" i="1">
                                  <a:solidFill>
                                    <a:schemeClr val="tx1"/>
                                  </a:solidFill>
                                  <a:highlight>
                                    <a:srgbClr val="FFFFFF"/>
                                  </a:highlight>
                                  <a:latin typeface="Cambria Math" panose="02040503050406030204" pitchFamily="18" charset="0"/>
                                </a:rPr>
                                <m:t>𝑘</m:t>
                              </m:r>
                            </m:sub>
                          </m:sSub>
                          <m:r>
                            <a:rPr lang="pt-BR" sz="2400" i="1">
                              <a:solidFill>
                                <a:schemeClr val="tx1"/>
                              </a:solidFill>
                              <a:highlight>
                                <a:srgbClr val="FFFFFF"/>
                              </a:highlight>
                              <a:latin typeface="Cambria Math" panose="02040503050406030204" pitchFamily="18" charset="0"/>
                            </a:rPr>
                            <m:t>)</m:t>
                          </m:r>
                        </m:num>
                        <m:den>
                          <m:r>
                            <a:rPr lang="pt-BR" sz="2400" i="1">
                              <a:solidFill>
                                <a:schemeClr val="tx1"/>
                              </a:solidFill>
                              <a:highlight>
                                <a:srgbClr val="FFFFFF"/>
                              </a:highlight>
                              <a:latin typeface="Cambria Math" panose="02040503050406030204" pitchFamily="18" charset="0"/>
                            </a:rPr>
                            <m:t>𝑘</m:t>
                          </m:r>
                          <m:sSubSup>
                            <m:sSubSupPr>
                              <m:ctrlPr>
                                <a:rPr lang="pt-BR" sz="2400" i="1">
                                  <a:solidFill>
                                    <a:schemeClr val="tx1"/>
                                  </a:solidFill>
                                  <a:highlight>
                                    <a:srgbClr val="FFFFFF"/>
                                  </a:highlight>
                                  <a:latin typeface="Cambria Math" panose="02040503050406030204" pitchFamily="18" charset="0"/>
                                </a:rPr>
                              </m:ctrlPr>
                            </m:sSubSupPr>
                            <m:e>
                              <m:r>
                                <a:rPr lang="pt-BR" sz="2400" i="1">
                                  <a:solidFill>
                                    <a:schemeClr val="tx1"/>
                                  </a:solidFill>
                                  <a:highlight>
                                    <a:srgbClr val="FFFFFF"/>
                                  </a:highlight>
                                  <a:latin typeface="Cambria Math" panose="02040503050406030204" pitchFamily="18" charset="0"/>
                                  <a:ea typeface="Cambria Math" panose="02040503050406030204" pitchFamily="18" charset="0"/>
                                </a:rPr>
                                <m:t>𝜎</m:t>
                              </m:r>
                            </m:e>
                            <m:sub>
                              <m:r>
                                <a:rPr lang="pt-BR" sz="2400" i="1">
                                  <a:solidFill>
                                    <a:schemeClr val="tx1"/>
                                  </a:solidFill>
                                  <a:highlight>
                                    <a:srgbClr val="FFFFFF"/>
                                  </a:highlight>
                                  <a:latin typeface="Cambria Math" panose="02040503050406030204" pitchFamily="18" charset="0"/>
                                </a:rPr>
                                <m:t>𝑘</m:t>
                              </m:r>
                            </m:sub>
                            <m:sup>
                              <m:r>
                                <a:rPr lang="pt-BR" sz="2400" i="1">
                                  <a:solidFill>
                                    <a:schemeClr val="tx1"/>
                                  </a:solidFill>
                                  <a:highlight>
                                    <a:srgbClr val="FFFFFF"/>
                                  </a:highlight>
                                  <a:latin typeface="Cambria Math" panose="02040503050406030204" pitchFamily="18" charset="0"/>
                                </a:rPr>
                                <m:t>2</m:t>
                              </m:r>
                            </m:sup>
                          </m:sSubSup>
                        </m:den>
                      </m:f>
                    </m:oMath>
                  </m:oMathPara>
                </a14:m>
                <a:endParaRPr lang="ar-AE" sz="2400" dirty="0">
                  <a:solidFill>
                    <a:srgbClr val="002060"/>
                  </a:solidFill>
                  <a:highlight>
                    <a:srgbClr val="FFFFFF"/>
                  </a:highlight>
                </a:endParaRPr>
              </a:p>
              <a:p>
                <a:pPr marL="88900" algn="ctr">
                  <a:buClr>
                    <a:srgbClr val="073763"/>
                  </a:buClr>
                  <a:buSzPts val="2200"/>
                </a:pPr>
                <a:endParaRPr lang="ar-AE" sz="2400" dirty="0">
                  <a:solidFill>
                    <a:srgbClr val="002060"/>
                  </a:solidFill>
                  <a:highlight>
                    <a:srgbClr val="FFFFFF"/>
                  </a:highlight>
                </a:endParaRPr>
              </a:p>
              <a:p>
                <a:pPr marL="88900" algn="ctr">
                  <a:buClr>
                    <a:srgbClr val="073763"/>
                  </a:buClr>
                  <a:buSzPts val="2200"/>
                </a:pPr>
                <a:endParaRPr lang="ar-AE" sz="2400" dirty="0">
                  <a:solidFill>
                    <a:srgbClr val="002060"/>
                  </a:solidFill>
                  <a:highlight>
                    <a:srgbClr val="FFFFFF"/>
                  </a:highlight>
                </a:endParaRPr>
              </a:p>
            </p:txBody>
          </p:sp>
        </mc:Choice>
        <mc:Fallback xmlns="">
          <p:sp>
            <p:nvSpPr>
              <p:cNvPr id="9" name="Google Shape;458;p49">
                <a:extLst>
                  <a:ext uri="{FF2B5EF4-FFF2-40B4-BE49-F238E27FC236}">
                    <a16:creationId xmlns:a16="http://schemas.microsoft.com/office/drawing/2014/main" id="{48D9683E-E429-927C-4AC3-06E13DF435C4}"/>
                  </a:ext>
                </a:extLst>
              </p:cNvPr>
              <p:cNvSpPr txBox="1">
                <a:spLocks noRot="1" noChangeAspect="1" noMove="1" noResize="1" noEditPoints="1" noAdjustHandles="1" noChangeArrowheads="1" noChangeShapeType="1" noTextEdit="1"/>
              </p:cNvSpPr>
              <p:nvPr/>
            </p:nvSpPr>
            <p:spPr>
              <a:xfrm>
                <a:off x="621563" y="1104775"/>
                <a:ext cx="7878300" cy="3621900"/>
              </a:xfrm>
              <a:prstGeom prst="rect">
                <a:avLst/>
              </a:prstGeom>
              <a:blipFill>
                <a:blip r:embed="rId2"/>
                <a:stretch>
                  <a:fillRect l="-697" r="-619"/>
                </a:stretch>
              </a:blipFill>
            </p:spPr>
            <p:txBody>
              <a:bodyPr/>
              <a:lstStyle/>
              <a:p>
                <a:r>
                  <a:rPr lang="pt-BR">
                    <a:noFill/>
                  </a:rPr>
                  <a:t> </a:t>
                </a:r>
              </a:p>
            </p:txBody>
          </p:sp>
        </mc:Fallback>
      </mc:AlternateContent>
    </p:spTree>
    <p:extLst>
      <p:ext uri="{BB962C8B-B14F-4D97-AF65-F5344CB8AC3E}">
        <p14:creationId xmlns:p14="http://schemas.microsoft.com/office/powerpoint/2010/main" val="145147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a:t>TEDA</a:t>
            </a:r>
          </a:p>
        </p:txBody>
      </p:sp>
      <mc:AlternateContent xmlns:mc="http://schemas.openxmlformats.org/markup-compatibility/2006" xmlns:a14="http://schemas.microsoft.com/office/drawing/2010/main">
        <mc:Choice Requires="a14">
          <p:sp>
            <p:nvSpPr>
              <p:cNvPr id="8" name="Google Shape;458;p49">
                <a:extLst>
                  <a:ext uri="{FF2B5EF4-FFF2-40B4-BE49-F238E27FC236}">
                    <a16:creationId xmlns:a16="http://schemas.microsoft.com/office/drawing/2014/main" id="{E819671E-D0DC-126A-200F-608E3F65C5BE}"/>
                  </a:ext>
                </a:extLst>
              </p:cNvPr>
              <p:cNvSpPr txBox="1">
                <a:spLocks/>
              </p:cNvSpPr>
              <p:nvPr/>
            </p:nvSpPr>
            <p:spPr>
              <a:xfrm>
                <a:off x="621563" y="1104775"/>
                <a:ext cx="7878300" cy="3621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buClr>
                    <a:srgbClr val="073763"/>
                  </a:buClr>
                  <a:buSzPts val="2200"/>
                </a:pPr>
                <a:r>
                  <a:rPr lang="en-US" sz="1800" dirty="0">
                    <a:solidFill>
                      <a:schemeClr val="tx1"/>
                    </a:solidFill>
                    <a:latin typeface="Lato"/>
                    <a:ea typeface="Lato"/>
                    <a:cs typeface="Lato"/>
                    <a:sym typeface="Lato"/>
                  </a:rPr>
                  <a:t>Finally, the normalized eccentricity (</a:t>
                </a:r>
                <a14:m>
                  <m:oMath xmlns:m="http://schemas.openxmlformats.org/officeDocument/2006/math">
                    <m:sSub>
                      <m:sSubPr>
                        <m:ctrlPr>
                          <a:rPr lang="ar-AE" sz="1800" i="1" smtClean="0">
                            <a:solidFill>
                              <a:schemeClr val="tx1"/>
                            </a:solidFill>
                            <a:highlight>
                              <a:srgbClr val="FFFFFF"/>
                            </a:highlight>
                            <a:latin typeface="Cambria Math" panose="02040503050406030204" pitchFamily="18" charset="0"/>
                          </a:rPr>
                        </m:ctrlPr>
                      </m:sSubPr>
                      <m:e>
                        <m:r>
                          <a:rPr lang="ar-AE" sz="1800" i="1" smtClean="0">
                            <a:solidFill>
                              <a:schemeClr val="tx1"/>
                            </a:solidFill>
                            <a:highlight>
                              <a:srgbClr val="FFFFFF"/>
                            </a:highlight>
                            <a:latin typeface="Cambria Math" panose="02040503050406030204" pitchFamily="18" charset="0"/>
                            <a:ea typeface="Cambria Math" panose="02040503050406030204" pitchFamily="18" charset="0"/>
                          </a:rPr>
                          <m:t>𝜁</m:t>
                        </m:r>
                      </m:e>
                      <m:sub>
                        <m:r>
                          <a:rPr lang="ar-AE" sz="1800" i="1" smtClean="0">
                            <a:solidFill>
                              <a:schemeClr val="tx1"/>
                            </a:solidFill>
                            <a:highlight>
                              <a:srgbClr val="FFFFFF"/>
                            </a:highlight>
                            <a:latin typeface="Cambria Math" panose="02040503050406030204" pitchFamily="18" charset="0"/>
                          </a:rPr>
                          <m:t>𝑘</m:t>
                        </m:r>
                      </m:sub>
                    </m:sSub>
                    <m:d>
                      <m:dPr>
                        <m:ctrlPr>
                          <a:rPr lang="ar-AE" sz="1800" i="1" smtClean="0">
                            <a:solidFill>
                              <a:schemeClr val="tx1"/>
                            </a:solidFill>
                            <a:highlight>
                              <a:srgbClr val="FFFFFF"/>
                            </a:highlight>
                            <a:latin typeface="Cambria Math" panose="02040503050406030204" pitchFamily="18" charset="0"/>
                          </a:rPr>
                        </m:ctrlPr>
                      </m:dPr>
                      <m:e>
                        <m:r>
                          <a:rPr lang="ar-AE" sz="1800" i="1" smtClean="0">
                            <a:solidFill>
                              <a:schemeClr val="tx1"/>
                            </a:solidFill>
                            <a:highlight>
                              <a:srgbClr val="FFFFFF"/>
                            </a:highlight>
                            <a:latin typeface="Cambria Math" panose="02040503050406030204" pitchFamily="18" charset="0"/>
                          </a:rPr>
                          <m:t>𝑥</m:t>
                        </m:r>
                      </m:e>
                    </m:d>
                  </m:oMath>
                </a14:m>
                <a:r>
                  <a:rPr lang="en-US" sz="1800" dirty="0">
                    <a:solidFill>
                      <a:schemeClr val="tx1"/>
                    </a:solidFill>
                    <a:latin typeface="Lato"/>
                    <a:ea typeface="Lato"/>
                    <a:cs typeface="Lato"/>
                    <a:sym typeface="Lato"/>
                  </a:rPr>
                  <a:t>) and normalized typicality (</a:t>
                </a:r>
                <a14:m>
                  <m:oMath xmlns:m="http://schemas.openxmlformats.org/officeDocument/2006/math">
                    <m:sSub>
                      <m:sSubPr>
                        <m:ctrlPr>
                          <a:rPr lang="ar-AE" sz="1800" i="1">
                            <a:solidFill>
                              <a:schemeClr val="tx1"/>
                            </a:solidFill>
                            <a:highlight>
                              <a:srgbClr val="FFFFFF"/>
                            </a:highlight>
                            <a:latin typeface="Cambria Math" panose="02040503050406030204" pitchFamily="18" charset="0"/>
                          </a:rPr>
                        </m:ctrlPr>
                      </m:sSubPr>
                      <m:e>
                        <m:r>
                          <a:rPr lang="pt-BR" sz="1800" i="1">
                            <a:solidFill>
                              <a:schemeClr val="tx1"/>
                            </a:solidFill>
                            <a:highlight>
                              <a:srgbClr val="FFFFFF"/>
                            </a:highlight>
                            <a:latin typeface="Cambria Math" panose="02040503050406030204" pitchFamily="18" charset="0"/>
                          </a:rPr>
                          <m:t>𝑡</m:t>
                        </m:r>
                      </m:e>
                      <m:sub>
                        <m:r>
                          <a:rPr lang="ar-AE" sz="1800" i="1">
                            <a:solidFill>
                              <a:schemeClr val="tx1"/>
                            </a:solidFill>
                            <a:highlight>
                              <a:srgbClr val="FFFFFF"/>
                            </a:highlight>
                            <a:latin typeface="Cambria Math" panose="02040503050406030204" pitchFamily="18" charset="0"/>
                          </a:rPr>
                          <m:t>𝑘</m:t>
                        </m:r>
                      </m:sub>
                    </m:sSub>
                    <m:d>
                      <m:dPr>
                        <m:ctrlPr>
                          <a:rPr lang="ar-AE" sz="1800" i="1">
                            <a:solidFill>
                              <a:schemeClr val="tx1"/>
                            </a:solidFill>
                            <a:highlight>
                              <a:srgbClr val="FFFFFF"/>
                            </a:highlight>
                            <a:latin typeface="Cambria Math" panose="02040503050406030204" pitchFamily="18" charset="0"/>
                          </a:rPr>
                        </m:ctrlPr>
                      </m:dPr>
                      <m:e>
                        <m:r>
                          <a:rPr lang="ar-AE" sz="1800" i="1">
                            <a:solidFill>
                              <a:schemeClr val="tx1"/>
                            </a:solidFill>
                            <a:highlight>
                              <a:srgbClr val="FFFFFF"/>
                            </a:highlight>
                            <a:latin typeface="Cambria Math" panose="02040503050406030204" pitchFamily="18" charset="0"/>
                          </a:rPr>
                          <m:t>𝑥</m:t>
                        </m:r>
                      </m:e>
                    </m:d>
                  </m:oMath>
                </a14:m>
                <a:r>
                  <a:rPr lang="en-US" sz="1800" dirty="0">
                    <a:solidFill>
                      <a:schemeClr val="tx1"/>
                    </a:solidFill>
                    <a:latin typeface="Lato"/>
                    <a:ea typeface="Lato"/>
                    <a:cs typeface="Lato"/>
                    <a:sym typeface="Lato"/>
                  </a:rPr>
                  <a:t>) are given</a:t>
                </a:r>
                <a:r>
                  <a:rPr lang="en-US" sz="1800" dirty="0">
                    <a:solidFill>
                      <a:schemeClr val="tx1"/>
                    </a:solidFill>
                    <a:highlight>
                      <a:srgbClr val="FFFFFF"/>
                    </a:highlight>
                    <a:latin typeface="Lato"/>
                    <a:ea typeface="Lato"/>
                    <a:cs typeface="Lato"/>
                    <a:sym typeface="Lato"/>
                  </a:rPr>
                  <a:t>:</a:t>
                </a:r>
                <a:endParaRPr lang="en-US" sz="1500" dirty="0">
                  <a:solidFill>
                    <a:schemeClr val="tx1"/>
                  </a:solidFill>
                  <a:highlight>
                    <a:srgbClr val="FFFFFF"/>
                  </a:highlight>
                </a:endParaRPr>
              </a:p>
              <a:p>
                <a:pPr marL="88900" algn="ctr">
                  <a:buClr>
                    <a:srgbClr val="073763"/>
                  </a:buClr>
                  <a:buSzPts val="2200"/>
                </a:pPr>
                <a:endParaRPr lang="pt-BR" sz="2400" i="1" dirty="0">
                  <a:solidFill>
                    <a:schemeClr val="tx1"/>
                  </a:solidFill>
                  <a:highlight>
                    <a:srgbClr val="FFFFFF"/>
                  </a:highlight>
                  <a:latin typeface="Cambria Math" panose="02040503050406030204" pitchFamily="18" charset="0"/>
                </a:endParaRPr>
              </a:p>
              <a:p>
                <a:pPr marL="88900" algn="ctr">
                  <a:buClr>
                    <a:srgbClr val="073763"/>
                  </a:buClr>
                  <a:buSzPts val="2200"/>
                </a:pPr>
                <a14:m>
                  <m:oMathPara xmlns:m="http://schemas.openxmlformats.org/officeDocument/2006/math">
                    <m:oMathParaPr>
                      <m:jc m:val="centerGroup"/>
                    </m:oMathParaPr>
                    <m:oMath xmlns:m="http://schemas.openxmlformats.org/officeDocument/2006/math">
                      <m:sSub>
                        <m:sSubPr>
                          <m:ctrlPr>
                            <a:rPr lang="ar-AE" sz="2400" i="1" smtClean="0">
                              <a:solidFill>
                                <a:schemeClr val="tx1"/>
                              </a:solidFill>
                              <a:highlight>
                                <a:srgbClr val="FFFFFF"/>
                              </a:highlight>
                              <a:latin typeface="Cambria Math" panose="02040503050406030204" pitchFamily="18" charset="0"/>
                            </a:rPr>
                          </m:ctrlPr>
                        </m:sSubPr>
                        <m:e>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𝜁</m:t>
                          </m:r>
                        </m:e>
                        <m:sub>
                          <m:r>
                            <a:rPr lang="ar-AE" sz="2400" i="1" smtClean="0">
                              <a:solidFill>
                                <a:schemeClr val="tx1"/>
                              </a:solidFill>
                              <a:highlight>
                                <a:srgbClr val="FFFFFF"/>
                              </a:highlight>
                              <a:latin typeface="Cambria Math" panose="02040503050406030204" pitchFamily="18" charset="0"/>
                            </a:rPr>
                            <m:t>𝑘</m:t>
                          </m:r>
                        </m:sub>
                      </m:sSub>
                      <m:d>
                        <m:dPr>
                          <m:ctrlPr>
                            <a:rPr lang="ar-AE" sz="2400" i="1" smtClean="0">
                              <a:solidFill>
                                <a:schemeClr val="tx1"/>
                              </a:solidFill>
                              <a:highlight>
                                <a:srgbClr val="FFFFFF"/>
                              </a:highlight>
                              <a:latin typeface="Cambria Math" panose="02040503050406030204" pitchFamily="18" charset="0"/>
                            </a:rPr>
                          </m:ctrlPr>
                        </m:dPr>
                        <m:e>
                          <m:r>
                            <a:rPr lang="ar-AE" sz="2400" i="1" smtClean="0">
                              <a:solidFill>
                                <a:schemeClr val="tx1"/>
                              </a:solidFill>
                              <a:highlight>
                                <a:srgbClr val="FFFFFF"/>
                              </a:highlight>
                              <a:latin typeface="Cambria Math" panose="02040503050406030204" pitchFamily="18" charset="0"/>
                            </a:rPr>
                            <m:t>𝑥</m:t>
                          </m:r>
                        </m:e>
                      </m:d>
                      <m:r>
                        <a:rPr lang="pt-BR" sz="2400" i="1" smtClean="0">
                          <a:solidFill>
                            <a:schemeClr val="tx1"/>
                          </a:solidFill>
                          <a:highlight>
                            <a:srgbClr val="FFFFFF"/>
                          </a:highlight>
                          <a:latin typeface="Cambria Math" panose="02040503050406030204" pitchFamily="18" charset="0"/>
                        </a:rPr>
                        <m:t>=</m:t>
                      </m:r>
                      <m:f>
                        <m:fPr>
                          <m:ctrlPr>
                            <a:rPr lang="ar-AE" sz="2400" i="1" smtClean="0">
                              <a:solidFill>
                                <a:schemeClr val="tx1"/>
                              </a:solidFill>
                              <a:highlight>
                                <a:srgbClr val="FFFFFF"/>
                              </a:highlight>
                              <a:latin typeface="Cambria Math" panose="02040503050406030204" pitchFamily="18" charset="0"/>
                            </a:rPr>
                          </m:ctrlPr>
                        </m:fPr>
                        <m:num>
                          <m:sSub>
                            <m:sSubPr>
                              <m:ctrlPr>
                                <a:rPr lang="pt-BR" sz="2400" i="1">
                                  <a:solidFill>
                                    <a:schemeClr val="tx1"/>
                                  </a:solidFill>
                                  <a:highlight>
                                    <a:srgbClr val="FFFFFF"/>
                                  </a:highlight>
                                  <a:latin typeface="Cambria Math" panose="02040503050406030204" pitchFamily="18" charset="0"/>
                                </a:rPr>
                              </m:ctrlPr>
                            </m:sSubPr>
                            <m:e>
                              <m:r>
                                <a:rPr lang="pt-BR" sz="2400" i="1">
                                  <a:solidFill>
                                    <a:schemeClr val="tx1"/>
                                  </a:solidFill>
                                  <a:highlight>
                                    <a:srgbClr val="FFFFFF"/>
                                  </a:highlight>
                                  <a:latin typeface="Cambria Math" panose="02040503050406030204" pitchFamily="18" charset="0"/>
                                  <a:ea typeface="Cambria Math" panose="02040503050406030204" pitchFamily="18" charset="0"/>
                                </a:rPr>
                                <m:t>𝜉</m:t>
                              </m:r>
                            </m:e>
                            <m:sub>
                              <m:r>
                                <a:rPr lang="pt-BR" sz="2400" i="1">
                                  <a:solidFill>
                                    <a:schemeClr val="tx1"/>
                                  </a:solidFill>
                                  <a:highlight>
                                    <a:srgbClr val="FFFFFF"/>
                                  </a:highlight>
                                  <a:latin typeface="Cambria Math" panose="02040503050406030204" pitchFamily="18" charset="0"/>
                                </a:rPr>
                                <m:t>𝑘</m:t>
                              </m:r>
                            </m:sub>
                          </m:sSub>
                          <m:d>
                            <m:dPr>
                              <m:ctrlPr>
                                <a:rPr lang="pt-BR" sz="2400" i="1">
                                  <a:solidFill>
                                    <a:schemeClr val="tx1"/>
                                  </a:solidFill>
                                  <a:highlight>
                                    <a:srgbClr val="FFFFFF"/>
                                  </a:highlight>
                                  <a:latin typeface="Cambria Math" panose="02040503050406030204" pitchFamily="18" charset="0"/>
                                </a:rPr>
                              </m:ctrlPr>
                            </m:dPr>
                            <m:e>
                              <m:r>
                                <a:rPr lang="pt-BR" sz="2400" i="1">
                                  <a:solidFill>
                                    <a:schemeClr val="tx1"/>
                                  </a:solidFill>
                                  <a:highlight>
                                    <a:srgbClr val="FFFFFF"/>
                                  </a:highlight>
                                  <a:latin typeface="Cambria Math" panose="02040503050406030204" pitchFamily="18" charset="0"/>
                                </a:rPr>
                                <m:t>𝑥</m:t>
                              </m:r>
                            </m:e>
                          </m:d>
                        </m:num>
                        <m:den>
                          <m:r>
                            <a:rPr lang="pt-BR" sz="2400" i="1" smtClean="0">
                              <a:solidFill>
                                <a:schemeClr val="tx1"/>
                              </a:solidFill>
                              <a:highlight>
                                <a:srgbClr val="FFFFFF"/>
                              </a:highlight>
                              <a:latin typeface="Cambria Math" panose="02040503050406030204" pitchFamily="18" charset="0"/>
                            </a:rPr>
                            <m:t>2</m:t>
                          </m:r>
                        </m:den>
                      </m:f>
                      <m:r>
                        <a:rPr lang="pt-BR" sz="2400" smtClean="0">
                          <a:solidFill>
                            <a:schemeClr val="tx1"/>
                          </a:solidFill>
                          <a:highlight>
                            <a:srgbClr val="FFFFFF"/>
                          </a:highlight>
                          <a:latin typeface="Cambria Math" panose="02040503050406030204" pitchFamily="18" charset="0"/>
                        </a:rPr>
                        <m:t>, </m:t>
                      </m:r>
                      <m:nary>
                        <m:naryPr>
                          <m:chr m:val="∑"/>
                          <m:ctrlPr>
                            <a:rPr lang="pt-BR" sz="2400" i="1" smtClean="0">
                              <a:solidFill>
                                <a:schemeClr val="tx1"/>
                              </a:solidFill>
                              <a:highlight>
                                <a:srgbClr val="FFFFFF"/>
                              </a:highlight>
                              <a:latin typeface="Cambria Math" panose="02040503050406030204" pitchFamily="18" charset="0"/>
                            </a:rPr>
                          </m:ctrlPr>
                        </m:naryPr>
                        <m:sub>
                          <m:r>
                            <m:rPr>
                              <m:brk m:alnAt="23"/>
                            </m:rPr>
                            <a:rPr lang="pt-BR" sz="2400" i="1" smtClean="0">
                              <a:solidFill>
                                <a:schemeClr val="tx1"/>
                              </a:solidFill>
                              <a:highlight>
                                <a:srgbClr val="FFFFFF"/>
                              </a:highlight>
                              <a:latin typeface="Cambria Math" panose="02040503050406030204" pitchFamily="18" charset="0"/>
                            </a:rPr>
                            <m:t>𝑖</m:t>
                          </m:r>
                          <m:r>
                            <a:rPr lang="pt-BR" sz="2400" i="1" smtClean="0">
                              <a:solidFill>
                                <a:schemeClr val="tx1"/>
                              </a:solidFill>
                              <a:highlight>
                                <a:srgbClr val="FFFFFF"/>
                              </a:highlight>
                              <a:latin typeface="Cambria Math" panose="02040503050406030204" pitchFamily="18" charset="0"/>
                            </a:rPr>
                            <m:t>=</m:t>
                          </m:r>
                          <m:r>
                            <m:rPr>
                              <m:brk m:alnAt="23"/>
                            </m:rPr>
                            <a:rPr lang="pt-BR" sz="2400" i="1" smtClean="0">
                              <a:solidFill>
                                <a:schemeClr val="tx1"/>
                              </a:solidFill>
                              <a:highlight>
                                <a:srgbClr val="FFFFFF"/>
                              </a:highlight>
                              <a:latin typeface="Cambria Math" panose="02040503050406030204" pitchFamily="18" charset="0"/>
                            </a:rPr>
                            <m:t>1</m:t>
                          </m:r>
                        </m:sub>
                        <m:sup>
                          <m:r>
                            <a:rPr lang="pt-BR" sz="2400" i="1" smtClean="0">
                              <a:solidFill>
                                <a:schemeClr val="tx1"/>
                              </a:solidFill>
                              <a:highlight>
                                <a:srgbClr val="FFFFFF"/>
                              </a:highlight>
                              <a:latin typeface="Cambria Math" panose="02040503050406030204" pitchFamily="18" charset="0"/>
                            </a:rPr>
                            <m:t>𝑘</m:t>
                          </m:r>
                        </m:sup>
                        <m:e>
                          <m:sSub>
                            <m:sSubPr>
                              <m:ctrlPr>
                                <a:rPr lang="ar-AE" sz="2400" i="1">
                                  <a:solidFill>
                                    <a:schemeClr val="tx1"/>
                                  </a:solidFill>
                                  <a:highlight>
                                    <a:srgbClr val="FFFFFF"/>
                                  </a:highlight>
                                  <a:latin typeface="Cambria Math" panose="02040503050406030204" pitchFamily="18" charset="0"/>
                                </a:rPr>
                              </m:ctrlPr>
                            </m:sSubPr>
                            <m:e>
                              <m:r>
                                <a:rPr lang="ar-AE" sz="2400" i="1">
                                  <a:solidFill>
                                    <a:schemeClr val="tx1"/>
                                  </a:solidFill>
                                  <a:highlight>
                                    <a:srgbClr val="FFFFFF"/>
                                  </a:highlight>
                                  <a:latin typeface="Cambria Math" panose="02040503050406030204" pitchFamily="18" charset="0"/>
                                  <a:ea typeface="Cambria Math" panose="02040503050406030204" pitchFamily="18" charset="0"/>
                                </a:rPr>
                                <m:t>𝜁</m:t>
                              </m:r>
                            </m:e>
                            <m:sub>
                              <m:r>
                                <a:rPr lang="pt-BR" sz="2400" i="1" smtClean="0">
                                  <a:solidFill>
                                    <a:schemeClr val="tx1"/>
                                  </a:solidFill>
                                  <a:highlight>
                                    <a:srgbClr val="FFFFFF"/>
                                  </a:highlight>
                                  <a:latin typeface="Cambria Math" panose="02040503050406030204" pitchFamily="18" charset="0"/>
                                  <a:ea typeface="Cambria Math" panose="02040503050406030204" pitchFamily="18" charset="0"/>
                                </a:rPr>
                                <m:t>𝑖</m:t>
                              </m:r>
                            </m:sub>
                          </m:sSub>
                          <m:d>
                            <m:dPr>
                              <m:ctrlPr>
                                <a:rPr lang="ar-AE" sz="2400" i="1">
                                  <a:solidFill>
                                    <a:schemeClr val="tx1"/>
                                  </a:solidFill>
                                  <a:highlight>
                                    <a:srgbClr val="FFFFFF"/>
                                  </a:highlight>
                                  <a:latin typeface="Cambria Math" panose="02040503050406030204" pitchFamily="18" charset="0"/>
                                </a:rPr>
                              </m:ctrlPr>
                            </m:dPr>
                            <m:e>
                              <m:r>
                                <a:rPr lang="ar-AE" sz="2400" i="1">
                                  <a:solidFill>
                                    <a:schemeClr val="tx1"/>
                                  </a:solidFill>
                                  <a:highlight>
                                    <a:srgbClr val="FFFFFF"/>
                                  </a:highlight>
                                  <a:latin typeface="Cambria Math" panose="02040503050406030204" pitchFamily="18" charset="0"/>
                                </a:rPr>
                                <m:t>𝑥</m:t>
                              </m:r>
                            </m:e>
                          </m:d>
                          <m:r>
                            <a:rPr lang="pt-BR" sz="2400" i="1" smtClean="0">
                              <a:solidFill>
                                <a:schemeClr val="tx1"/>
                              </a:solidFill>
                              <a:highlight>
                                <a:srgbClr val="FFFFFF"/>
                              </a:highlight>
                              <a:latin typeface="Cambria Math" panose="02040503050406030204" pitchFamily="18" charset="0"/>
                            </a:rPr>
                            <m:t>=</m:t>
                          </m:r>
                          <m:r>
                            <a:rPr lang="pt-BR" sz="2400" i="1" smtClean="0">
                              <a:solidFill>
                                <a:schemeClr val="tx1"/>
                              </a:solidFill>
                              <a:highlight>
                                <a:srgbClr val="FFFFFF"/>
                              </a:highlight>
                              <a:latin typeface="Cambria Math" panose="02040503050406030204" pitchFamily="18" charset="0"/>
                            </a:rPr>
                            <m:t>1</m:t>
                          </m:r>
                          <m:r>
                            <a:rPr lang="pt-BR" sz="2400" i="1" smtClean="0">
                              <a:solidFill>
                                <a:schemeClr val="tx1"/>
                              </a:solidFill>
                              <a:highlight>
                                <a:srgbClr val="FFFFFF"/>
                              </a:highlight>
                              <a:latin typeface="Cambria Math" panose="02040503050406030204" pitchFamily="18" charset="0"/>
                            </a:rPr>
                            <m:t>, </m:t>
                          </m:r>
                          <m:r>
                            <a:rPr lang="pt-BR" sz="2400" i="1" smtClean="0">
                              <a:solidFill>
                                <a:schemeClr val="tx1"/>
                              </a:solidFill>
                              <a:highlight>
                                <a:srgbClr val="FFFFFF"/>
                              </a:highlight>
                              <a:latin typeface="Cambria Math" panose="02040503050406030204" pitchFamily="18" charset="0"/>
                            </a:rPr>
                            <m:t>𝑘</m:t>
                          </m:r>
                          <m:r>
                            <a:rPr lang="pt-BR" sz="2400" i="1" smtClean="0">
                              <a:solidFill>
                                <a:schemeClr val="tx1"/>
                              </a:solidFill>
                              <a:highlight>
                                <a:srgbClr val="FFFFFF"/>
                              </a:highlight>
                              <a:latin typeface="Cambria Math" panose="02040503050406030204" pitchFamily="18" charset="0"/>
                              <a:ea typeface="Cambria Math" panose="02040503050406030204" pitchFamily="18" charset="0"/>
                            </a:rPr>
                            <m:t>≥</m:t>
                          </m:r>
                          <m:r>
                            <a:rPr lang="pt-BR" sz="2400" i="1" smtClean="0">
                              <a:solidFill>
                                <a:schemeClr val="tx1"/>
                              </a:solidFill>
                              <a:highlight>
                                <a:srgbClr val="FFFFFF"/>
                              </a:highlight>
                              <a:latin typeface="Cambria Math" panose="02040503050406030204" pitchFamily="18" charset="0"/>
                              <a:ea typeface="Cambria Math" panose="02040503050406030204" pitchFamily="18" charset="0"/>
                            </a:rPr>
                            <m:t>2</m:t>
                          </m:r>
                        </m:e>
                      </m:nary>
                    </m:oMath>
                  </m:oMathPara>
                </a14:m>
                <a:endParaRPr lang="ar-AE" sz="2400" dirty="0">
                  <a:solidFill>
                    <a:schemeClr val="tx1"/>
                  </a:solidFill>
                  <a:highlight>
                    <a:srgbClr val="FFFFFF"/>
                  </a:highlight>
                </a:endParaRPr>
              </a:p>
              <a:p>
                <a:pPr marL="88900" algn="ctr">
                  <a:buClr>
                    <a:srgbClr val="073763"/>
                  </a:buClr>
                  <a:buSzPts val="2200"/>
                </a:pPr>
                <a:endParaRPr lang="ar-AE" sz="2400" dirty="0">
                  <a:solidFill>
                    <a:schemeClr val="tx1"/>
                  </a:solidFill>
                  <a:highlight>
                    <a:srgbClr val="FFFFFF"/>
                  </a:highlight>
                </a:endParaRPr>
              </a:p>
              <a:p>
                <a:pPr marL="88900" algn="ctr">
                  <a:buClr>
                    <a:srgbClr val="073763"/>
                  </a:buClr>
                  <a:buSzPts val="2200"/>
                </a:pPr>
                <a14:m>
                  <m:oMathPara xmlns:m="http://schemas.openxmlformats.org/officeDocument/2006/math">
                    <m:oMathParaPr>
                      <m:jc m:val="centerGroup"/>
                    </m:oMathParaPr>
                    <m:oMath xmlns:m="http://schemas.openxmlformats.org/officeDocument/2006/math">
                      <m:sSub>
                        <m:sSubPr>
                          <m:ctrlPr>
                            <a:rPr lang="ar-AE" sz="2400" i="1" smtClean="0">
                              <a:solidFill>
                                <a:schemeClr val="tx1"/>
                              </a:solidFill>
                              <a:highlight>
                                <a:srgbClr val="FFFFFF"/>
                              </a:highlight>
                              <a:latin typeface="Cambria Math" panose="02040503050406030204" pitchFamily="18" charset="0"/>
                            </a:rPr>
                          </m:ctrlPr>
                        </m:sSubPr>
                        <m:e>
                          <m:r>
                            <a:rPr lang="pt-BR" sz="2400" i="1" smtClean="0">
                              <a:solidFill>
                                <a:schemeClr val="tx1"/>
                              </a:solidFill>
                              <a:highlight>
                                <a:srgbClr val="FFFFFF"/>
                              </a:highlight>
                              <a:latin typeface="Cambria Math" panose="02040503050406030204" pitchFamily="18" charset="0"/>
                            </a:rPr>
                            <m:t>𝑡</m:t>
                          </m:r>
                        </m:e>
                        <m:sub>
                          <m:r>
                            <a:rPr lang="ar-AE" sz="2400" i="1" smtClean="0">
                              <a:solidFill>
                                <a:schemeClr val="tx1"/>
                              </a:solidFill>
                              <a:highlight>
                                <a:srgbClr val="FFFFFF"/>
                              </a:highlight>
                              <a:latin typeface="Cambria Math" panose="02040503050406030204" pitchFamily="18" charset="0"/>
                            </a:rPr>
                            <m:t>𝑘</m:t>
                          </m:r>
                        </m:sub>
                      </m:sSub>
                      <m:d>
                        <m:dPr>
                          <m:ctrlPr>
                            <a:rPr lang="ar-AE" sz="2400" i="1" smtClean="0">
                              <a:solidFill>
                                <a:schemeClr val="tx1"/>
                              </a:solidFill>
                              <a:highlight>
                                <a:srgbClr val="FFFFFF"/>
                              </a:highlight>
                              <a:latin typeface="Cambria Math" panose="02040503050406030204" pitchFamily="18" charset="0"/>
                            </a:rPr>
                          </m:ctrlPr>
                        </m:dPr>
                        <m:e>
                          <m:r>
                            <a:rPr lang="ar-AE" sz="2400" i="1" smtClean="0">
                              <a:solidFill>
                                <a:schemeClr val="tx1"/>
                              </a:solidFill>
                              <a:highlight>
                                <a:srgbClr val="FFFFFF"/>
                              </a:highlight>
                              <a:latin typeface="Cambria Math" panose="02040503050406030204" pitchFamily="18" charset="0"/>
                            </a:rPr>
                            <m:t>𝑥</m:t>
                          </m:r>
                        </m:e>
                      </m:d>
                      <m:r>
                        <a:rPr lang="pt-BR" sz="2400" i="1" smtClean="0">
                          <a:solidFill>
                            <a:schemeClr val="tx1"/>
                          </a:solidFill>
                          <a:highlight>
                            <a:srgbClr val="FFFFFF"/>
                          </a:highlight>
                          <a:latin typeface="Cambria Math" panose="02040503050406030204" pitchFamily="18" charset="0"/>
                        </a:rPr>
                        <m:t>=</m:t>
                      </m:r>
                      <m:f>
                        <m:fPr>
                          <m:ctrlPr>
                            <a:rPr lang="ar-AE" sz="2400" i="1" smtClean="0">
                              <a:solidFill>
                                <a:schemeClr val="tx1"/>
                              </a:solidFill>
                              <a:highlight>
                                <a:srgbClr val="FFFFFF"/>
                              </a:highlight>
                              <a:latin typeface="Cambria Math" panose="02040503050406030204" pitchFamily="18" charset="0"/>
                            </a:rPr>
                          </m:ctrlPr>
                        </m:fPr>
                        <m:num>
                          <m:sSub>
                            <m:sSubPr>
                              <m:ctrlPr>
                                <a:rPr lang="pt-BR" sz="2400" i="1">
                                  <a:solidFill>
                                    <a:schemeClr val="tx1"/>
                                  </a:solidFill>
                                  <a:highlight>
                                    <a:srgbClr val="FFFFFF"/>
                                  </a:highlight>
                                  <a:latin typeface="Cambria Math" panose="02040503050406030204" pitchFamily="18" charset="0"/>
                                </a:rPr>
                              </m:ctrlPr>
                            </m:sSubPr>
                            <m:e>
                              <m:r>
                                <a:rPr lang="pt-BR" sz="2400" i="1" smtClean="0">
                                  <a:solidFill>
                                    <a:schemeClr val="tx1"/>
                                  </a:solidFill>
                                  <a:highlight>
                                    <a:srgbClr val="FFFFFF"/>
                                  </a:highlight>
                                  <a:latin typeface="Cambria Math" panose="02040503050406030204" pitchFamily="18" charset="0"/>
                                  <a:ea typeface="Cambria Math" panose="02040503050406030204" pitchFamily="18" charset="0"/>
                                </a:rPr>
                                <m:t>𝜏</m:t>
                              </m:r>
                            </m:e>
                            <m:sub>
                              <m:r>
                                <a:rPr lang="pt-BR" sz="2400" i="1">
                                  <a:solidFill>
                                    <a:schemeClr val="tx1"/>
                                  </a:solidFill>
                                  <a:highlight>
                                    <a:srgbClr val="FFFFFF"/>
                                  </a:highlight>
                                  <a:latin typeface="Cambria Math" panose="02040503050406030204" pitchFamily="18" charset="0"/>
                                </a:rPr>
                                <m:t>𝑘</m:t>
                              </m:r>
                            </m:sub>
                          </m:sSub>
                          <m:d>
                            <m:dPr>
                              <m:ctrlPr>
                                <a:rPr lang="pt-BR" sz="2400" i="1">
                                  <a:solidFill>
                                    <a:schemeClr val="tx1"/>
                                  </a:solidFill>
                                  <a:highlight>
                                    <a:srgbClr val="FFFFFF"/>
                                  </a:highlight>
                                  <a:latin typeface="Cambria Math" panose="02040503050406030204" pitchFamily="18" charset="0"/>
                                </a:rPr>
                              </m:ctrlPr>
                            </m:dPr>
                            <m:e>
                              <m:r>
                                <a:rPr lang="pt-BR" sz="2400" i="1">
                                  <a:solidFill>
                                    <a:schemeClr val="tx1"/>
                                  </a:solidFill>
                                  <a:highlight>
                                    <a:srgbClr val="FFFFFF"/>
                                  </a:highlight>
                                  <a:latin typeface="Cambria Math" panose="02040503050406030204" pitchFamily="18" charset="0"/>
                                </a:rPr>
                                <m:t>𝑥</m:t>
                              </m:r>
                            </m:e>
                          </m:d>
                        </m:num>
                        <m:den>
                          <m:r>
                            <a:rPr lang="pt-BR" sz="2400" b="0" i="1" smtClean="0">
                              <a:solidFill>
                                <a:schemeClr val="tx1"/>
                              </a:solidFill>
                              <a:highlight>
                                <a:srgbClr val="FFFFFF"/>
                              </a:highlight>
                              <a:latin typeface="Cambria Math" panose="02040503050406030204" pitchFamily="18" charset="0"/>
                            </a:rPr>
                            <m:t>𝑘</m:t>
                          </m:r>
                          <m:r>
                            <a:rPr lang="pt-BR" sz="2400" b="0" i="1" smtClean="0">
                              <a:solidFill>
                                <a:schemeClr val="tx1"/>
                              </a:solidFill>
                              <a:highlight>
                                <a:srgbClr val="FFFFFF"/>
                              </a:highlight>
                              <a:latin typeface="Cambria Math" panose="02040503050406030204" pitchFamily="18" charset="0"/>
                            </a:rPr>
                            <m:t>−</m:t>
                          </m:r>
                          <m:r>
                            <a:rPr lang="pt-BR" sz="2400" i="1" smtClean="0">
                              <a:solidFill>
                                <a:schemeClr val="tx1"/>
                              </a:solidFill>
                              <a:highlight>
                                <a:srgbClr val="FFFFFF"/>
                              </a:highlight>
                              <a:latin typeface="Cambria Math" panose="02040503050406030204" pitchFamily="18" charset="0"/>
                            </a:rPr>
                            <m:t>2</m:t>
                          </m:r>
                        </m:den>
                      </m:f>
                      <m:r>
                        <a:rPr lang="pt-BR" sz="2400" smtClean="0">
                          <a:solidFill>
                            <a:schemeClr val="tx1"/>
                          </a:solidFill>
                          <a:highlight>
                            <a:srgbClr val="FFFFFF"/>
                          </a:highlight>
                          <a:latin typeface="Cambria Math" panose="02040503050406030204" pitchFamily="18" charset="0"/>
                        </a:rPr>
                        <m:t>, </m:t>
                      </m:r>
                      <m:nary>
                        <m:naryPr>
                          <m:chr m:val="∑"/>
                          <m:ctrlPr>
                            <a:rPr lang="pt-BR" sz="2400" i="1" smtClean="0">
                              <a:solidFill>
                                <a:schemeClr val="tx1"/>
                              </a:solidFill>
                              <a:highlight>
                                <a:srgbClr val="FFFFFF"/>
                              </a:highlight>
                              <a:latin typeface="Cambria Math" panose="02040503050406030204" pitchFamily="18" charset="0"/>
                            </a:rPr>
                          </m:ctrlPr>
                        </m:naryPr>
                        <m:sub>
                          <m:r>
                            <m:rPr>
                              <m:brk m:alnAt="23"/>
                            </m:rPr>
                            <a:rPr lang="pt-BR" sz="2400" i="1" smtClean="0">
                              <a:solidFill>
                                <a:schemeClr val="tx1"/>
                              </a:solidFill>
                              <a:highlight>
                                <a:srgbClr val="FFFFFF"/>
                              </a:highlight>
                              <a:latin typeface="Cambria Math" panose="02040503050406030204" pitchFamily="18" charset="0"/>
                            </a:rPr>
                            <m:t>𝑖</m:t>
                          </m:r>
                          <m:r>
                            <a:rPr lang="pt-BR" sz="2400" i="1" smtClean="0">
                              <a:solidFill>
                                <a:schemeClr val="tx1"/>
                              </a:solidFill>
                              <a:highlight>
                                <a:srgbClr val="FFFFFF"/>
                              </a:highlight>
                              <a:latin typeface="Cambria Math" panose="02040503050406030204" pitchFamily="18" charset="0"/>
                            </a:rPr>
                            <m:t>=</m:t>
                          </m:r>
                          <m:r>
                            <m:rPr>
                              <m:brk m:alnAt="23"/>
                            </m:rPr>
                            <a:rPr lang="pt-BR" sz="2400" i="1" smtClean="0">
                              <a:solidFill>
                                <a:schemeClr val="tx1"/>
                              </a:solidFill>
                              <a:highlight>
                                <a:srgbClr val="FFFFFF"/>
                              </a:highlight>
                              <a:latin typeface="Cambria Math" panose="02040503050406030204" pitchFamily="18" charset="0"/>
                            </a:rPr>
                            <m:t>1</m:t>
                          </m:r>
                        </m:sub>
                        <m:sup>
                          <m:r>
                            <a:rPr lang="pt-BR" sz="2400" i="1" smtClean="0">
                              <a:solidFill>
                                <a:schemeClr val="tx1"/>
                              </a:solidFill>
                              <a:highlight>
                                <a:srgbClr val="FFFFFF"/>
                              </a:highlight>
                              <a:latin typeface="Cambria Math" panose="02040503050406030204" pitchFamily="18" charset="0"/>
                            </a:rPr>
                            <m:t>𝑘</m:t>
                          </m:r>
                        </m:sup>
                        <m:e>
                          <m:sSub>
                            <m:sSubPr>
                              <m:ctrlPr>
                                <a:rPr lang="ar-AE" sz="2400" i="1">
                                  <a:solidFill>
                                    <a:schemeClr val="tx1"/>
                                  </a:solidFill>
                                  <a:highlight>
                                    <a:srgbClr val="FFFFFF"/>
                                  </a:highlight>
                                  <a:latin typeface="Cambria Math" panose="02040503050406030204" pitchFamily="18" charset="0"/>
                                </a:rPr>
                              </m:ctrlPr>
                            </m:sSubPr>
                            <m:e>
                              <m:r>
                                <a:rPr lang="pt-BR" sz="2400" i="1" smtClean="0">
                                  <a:solidFill>
                                    <a:schemeClr val="tx1"/>
                                  </a:solidFill>
                                  <a:highlight>
                                    <a:srgbClr val="FFFFFF"/>
                                  </a:highlight>
                                  <a:latin typeface="Cambria Math" panose="02040503050406030204" pitchFamily="18" charset="0"/>
                                </a:rPr>
                                <m:t>𝑡</m:t>
                              </m:r>
                            </m:e>
                            <m:sub>
                              <m:r>
                                <a:rPr lang="pt-BR" sz="2400" i="1" smtClean="0">
                                  <a:solidFill>
                                    <a:schemeClr val="tx1"/>
                                  </a:solidFill>
                                  <a:highlight>
                                    <a:srgbClr val="FFFFFF"/>
                                  </a:highlight>
                                  <a:latin typeface="Cambria Math" panose="02040503050406030204" pitchFamily="18" charset="0"/>
                                  <a:ea typeface="Cambria Math" panose="02040503050406030204" pitchFamily="18" charset="0"/>
                                </a:rPr>
                                <m:t>𝑖</m:t>
                              </m:r>
                            </m:sub>
                          </m:sSub>
                          <m:d>
                            <m:dPr>
                              <m:ctrlPr>
                                <a:rPr lang="ar-AE" sz="2400" i="1">
                                  <a:solidFill>
                                    <a:schemeClr val="tx1"/>
                                  </a:solidFill>
                                  <a:highlight>
                                    <a:srgbClr val="FFFFFF"/>
                                  </a:highlight>
                                  <a:latin typeface="Cambria Math" panose="02040503050406030204" pitchFamily="18" charset="0"/>
                                </a:rPr>
                              </m:ctrlPr>
                            </m:dPr>
                            <m:e>
                              <m:r>
                                <a:rPr lang="ar-AE" sz="2400" i="1">
                                  <a:solidFill>
                                    <a:schemeClr val="tx1"/>
                                  </a:solidFill>
                                  <a:highlight>
                                    <a:srgbClr val="FFFFFF"/>
                                  </a:highlight>
                                  <a:latin typeface="Cambria Math" panose="02040503050406030204" pitchFamily="18" charset="0"/>
                                </a:rPr>
                                <m:t>𝑥</m:t>
                              </m:r>
                            </m:e>
                          </m:d>
                          <m:r>
                            <a:rPr lang="pt-BR" sz="2400" i="1" smtClean="0">
                              <a:solidFill>
                                <a:schemeClr val="tx1"/>
                              </a:solidFill>
                              <a:highlight>
                                <a:srgbClr val="FFFFFF"/>
                              </a:highlight>
                              <a:latin typeface="Cambria Math" panose="02040503050406030204" pitchFamily="18" charset="0"/>
                            </a:rPr>
                            <m:t>=</m:t>
                          </m:r>
                          <m:r>
                            <a:rPr lang="pt-BR" sz="2400" i="1" smtClean="0">
                              <a:solidFill>
                                <a:schemeClr val="tx1"/>
                              </a:solidFill>
                              <a:highlight>
                                <a:srgbClr val="FFFFFF"/>
                              </a:highlight>
                              <a:latin typeface="Cambria Math" panose="02040503050406030204" pitchFamily="18" charset="0"/>
                            </a:rPr>
                            <m:t>1</m:t>
                          </m:r>
                          <m:r>
                            <a:rPr lang="pt-BR" sz="2400" i="1" smtClean="0">
                              <a:solidFill>
                                <a:schemeClr val="tx1"/>
                              </a:solidFill>
                              <a:highlight>
                                <a:srgbClr val="FFFFFF"/>
                              </a:highlight>
                              <a:latin typeface="Cambria Math" panose="02040503050406030204" pitchFamily="18" charset="0"/>
                            </a:rPr>
                            <m:t>, </m:t>
                          </m:r>
                          <m:r>
                            <a:rPr lang="pt-BR" sz="2400" i="1" smtClean="0">
                              <a:solidFill>
                                <a:schemeClr val="tx1"/>
                              </a:solidFill>
                              <a:highlight>
                                <a:srgbClr val="FFFFFF"/>
                              </a:highlight>
                              <a:latin typeface="Cambria Math" panose="02040503050406030204" pitchFamily="18" charset="0"/>
                            </a:rPr>
                            <m:t>𝑘</m:t>
                          </m:r>
                          <m:r>
                            <a:rPr lang="pt-BR" sz="2400" i="1" smtClean="0">
                              <a:solidFill>
                                <a:schemeClr val="tx1"/>
                              </a:solidFill>
                              <a:highlight>
                                <a:srgbClr val="FFFFFF"/>
                              </a:highlight>
                              <a:latin typeface="Cambria Math" panose="02040503050406030204" pitchFamily="18" charset="0"/>
                              <a:ea typeface="Cambria Math" panose="02040503050406030204" pitchFamily="18" charset="0"/>
                            </a:rPr>
                            <m:t>≥</m:t>
                          </m:r>
                          <m:r>
                            <a:rPr lang="pt-BR" sz="2400" i="1" smtClean="0">
                              <a:solidFill>
                                <a:schemeClr val="tx1"/>
                              </a:solidFill>
                              <a:highlight>
                                <a:srgbClr val="FFFFFF"/>
                              </a:highlight>
                              <a:latin typeface="Cambria Math" panose="02040503050406030204" pitchFamily="18" charset="0"/>
                              <a:ea typeface="Cambria Math" panose="02040503050406030204" pitchFamily="18" charset="0"/>
                            </a:rPr>
                            <m:t>2</m:t>
                          </m:r>
                        </m:e>
                      </m:nary>
                    </m:oMath>
                  </m:oMathPara>
                </a14:m>
                <a:endParaRPr lang="ar-AE" sz="2400" dirty="0">
                  <a:solidFill>
                    <a:schemeClr val="tx1"/>
                  </a:solidFill>
                  <a:highlight>
                    <a:srgbClr val="FFFFFF"/>
                  </a:highlight>
                </a:endParaRPr>
              </a:p>
            </p:txBody>
          </p:sp>
        </mc:Choice>
        <mc:Fallback xmlns="">
          <p:sp>
            <p:nvSpPr>
              <p:cNvPr id="8" name="Google Shape;458;p49">
                <a:extLst>
                  <a:ext uri="{FF2B5EF4-FFF2-40B4-BE49-F238E27FC236}">
                    <a16:creationId xmlns:a16="http://schemas.microsoft.com/office/drawing/2014/main" id="{E819671E-D0DC-126A-200F-608E3F65C5BE}"/>
                  </a:ext>
                </a:extLst>
              </p:cNvPr>
              <p:cNvSpPr txBox="1">
                <a:spLocks noRot="1" noChangeAspect="1" noMove="1" noResize="1" noEditPoints="1" noAdjustHandles="1" noChangeArrowheads="1" noChangeShapeType="1" noTextEdit="1"/>
              </p:cNvSpPr>
              <p:nvPr/>
            </p:nvSpPr>
            <p:spPr>
              <a:xfrm>
                <a:off x="621563" y="1104775"/>
                <a:ext cx="7878300" cy="3621900"/>
              </a:xfrm>
              <a:prstGeom prst="rect">
                <a:avLst/>
              </a:prstGeom>
              <a:blipFill>
                <a:blip r:embed="rId2"/>
                <a:stretch>
                  <a:fillRect l="-697" r="-619"/>
                </a:stretch>
              </a:blipFill>
            </p:spPr>
            <p:txBody>
              <a:bodyPr/>
              <a:lstStyle/>
              <a:p>
                <a:r>
                  <a:rPr lang="pt-BR">
                    <a:noFill/>
                  </a:rPr>
                  <a:t> </a:t>
                </a:r>
              </a:p>
            </p:txBody>
          </p:sp>
        </mc:Fallback>
      </mc:AlternateContent>
    </p:spTree>
    <p:extLst>
      <p:ext uri="{BB962C8B-B14F-4D97-AF65-F5344CB8AC3E}">
        <p14:creationId xmlns:p14="http://schemas.microsoft.com/office/powerpoint/2010/main" val="1646826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a:t>TEDA</a:t>
            </a:r>
          </a:p>
        </p:txBody>
      </p:sp>
      <mc:AlternateContent xmlns:mc="http://schemas.openxmlformats.org/markup-compatibility/2006" xmlns:a14="http://schemas.microsoft.com/office/drawing/2010/main">
        <mc:Choice Requires="a14">
          <p:sp>
            <p:nvSpPr>
              <p:cNvPr id="5" name="Google Shape;458;p49">
                <a:extLst>
                  <a:ext uri="{FF2B5EF4-FFF2-40B4-BE49-F238E27FC236}">
                    <a16:creationId xmlns:a16="http://schemas.microsoft.com/office/drawing/2014/main" id="{C21E3CE3-4FA0-0186-FE6B-4477B3CB1B9E}"/>
                  </a:ext>
                </a:extLst>
              </p:cNvPr>
              <p:cNvSpPr txBox="1">
                <a:spLocks/>
              </p:cNvSpPr>
              <p:nvPr/>
            </p:nvSpPr>
            <p:spPr>
              <a:xfrm>
                <a:off x="621563" y="1104775"/>
                <a:ext cx="7878300" cy="146697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ClrTx/>
                  <a:buSzPts val="2200"/>
                  <a:buFont typeface="Arial" panose="020B0604020202020204" pitchFamily="34" charset="0"/>
                  <a:buChar char="•"/>
                </a:pPr>
                <a:r>
                  <a:rPr lang="en-US" sz="1800" dirty="0">
                    <a:solidFill>
                      <a:schemeClr val="tx1"/>
                    </a:solidFill>
                    <a:latin typeface="Lato"/>
                    <a:ea typeface="Lato"/>
                    <a:cs typeface="Lato"/>
                    <a:sym typeface="Lato"/>
                  </a:rPr>
                  <a:t>Now, the next step: </a:t>
                </a:r>
                <a:r>
                  <a:rPr lang="en-US" sz="1800" b="1" dirty="0">
                    <a:solidFill>
                      <a:schemeClr val="tx1"/>
                    </a:solidFill>
                    <a:latin typeface="Lato"/>
                    <a:ea typeface="Lato"/>
                    <a:cs typeface="Lato"/>
                    <a:sym typeface="Lato"/>
                  </a:rPr>
                  <a:t>Outlier Detection</a:t>
                </a:r>
                <a:r>
                  <a:rPr lang="en-US" sz="1800" dirty="0">
                    <a:solidFill>
                      <a:schemeClr val="tx1"/>
                    </a:solidFill>
                    <a:latin typeface="Lato"/>
                    <a:ea typeface="Lato"/>
                    <a:cs typeface="Lato"/>
                    <a:sym typeface="Lato"/>
                  </a:rPr>
                  <a:t>!</a:t>
                </a:r>
              </a:p>
              <a:p>
                <a:pPr marL="285750" indent="-285750" algn="just">
                  <a:buClrTx/>
                  <a:buSzPts val="2200"/>
                  <a:buFont typeface="Arial" panose="020B0604020202020204" pitchFamily="34" charset="0"/>
                  <a:buChar char="•"/>
                </a:pPr>
                <a:r>
                  <a:rPr lang="en-US" sz="1800" dirty="0">
                    <a:solidFill>
                      <a:schemeClr val="tx1"/>
                    </a:solidFill>
                    <a:latin typeface="Lato"/>
                    <a:ea typeface="Lato"/>
                    <a:cs typeface="Lato"/>
                    <a:sym typeface="Lato"/>
                  </a:rPr>
                  <a:t>One of the simplest and most well-known methods in the literature is to use “</a:t>
                </a:r>
                <a14:m>
                  <m:oMath xmlns:m="http://schemas.openxmlformats.org/officeDocument/2006/math">
                    <m:r>
                      <a:rPr lang="pt-BR" sz="1800" i="1" smtClean="0">
                        <a:solidFill>
                          <a:schemeClr val="tx1"/>
                        </a:solidFill>
                        <a:latin typeface="Cambria Math" panose="02040503050406030204" pitchFamily="18" charset="0"/>
                        <a:ea typeface="Lato"/>
                        <a:cs typeface="Lato"/>
                        <a:sym typeface="Lato"/>
                      </a:rPr>
                      <m:t>𝑚</m:t>
                    </m:r>
                    <m:r>
                      <a:rPr lang="pt-BR" sz="1800" i="1" smtClean="0">
                        <a:solidFill>
                          <a:schemeClr val="tx1"/>
                        </a:solidFill>
                        <a:latin typeface="Cambria Math" panose="02040503050406030204" pitchFamily="18" charset="0"/>
                        <a:ea typeface="Cambria Math" panose="02040503050406030204" pitchFamily="18" charset="0"/>
                        <a:cs typeface="Lato"/>
                        <a:sym typeface="Lato"/>
                      </a:rPr>
                      <m:t>𝜎</m:t>
                    </m:r>
                  </m:oMath>
                </a14:m>
                <a:r>
                  <a:rPr lang="en-US" sz="1800" dirty="0">
                    <a:solidFill>
                      <a:schemeClr val="tx1"/>
                    </a:solidFill>
                    <a:latin typeface="Lato"/>
                    <a:ea typeface="Lato"/>
                    <a:cs typeface="Lato"/>
                    <a:sym typeface="Lato"/>
                  </a:rPr>
                  <a:t>” as a threshold for classification -&gt; </a:t>
                </a:r>
                <a:r>
                  <a:rPr lang="en-US" sz="1800" b="1" dirty="0">
                    <a:solidFill>
                      <a:schemeClr val="tx1"/>
                    </a:solidFill>
                    <a:latin typeface="Lato"/>
                    <a:ea typeface="Lato"/>
                    <a:cs typeface="Lato"/>
                    <a:sym typeface="Lato"/>
                  </a:rPr>
                  <a:t>Gaussian distribution.</a:t>
                </a:r>
              </a:p>
              <a:p>
                <a:pPr marL="88900" algn="just">
                  <a:buClr>
                    <a:srgbClr val="073763"/>
                  </a:buClr>
                  <a:buSzPts val="2200"/>
                </a:pPr>
                <a:endParaRPr lang="en-US" sz="1800" i="1" dirty="0">
                  <a:solidFill>
                    <a:srgbClr val="073763"/>
                  </a:solidFill>
                  <a:highlight>
                    <a:srgbClr val="FFFFFF"/>
                  </a:highlight>
                  <a:latin typeface="Lato"/>
                  <a:ea typeface="Lato"/>
                  <a:cs typeface="Lato"/>
                  <a:sym typeface="Lato"/>
                </a:endParaRPr>
              </a:p>
              <a:p>
                <a:pPr marL="88900" algn="just">
                  <a:buClr>
                    <a:srgbClr val="073763"/>
                  </a:buClr>
                  <a:buSzPts val="2200"/>
                </a:pPr>
                <a:endParaRPr lang="pt-BR" sz="2400" i="1" dirty="0">
                  <a:highlight>
                    <a:srgbClr val="FFFFFF"/>
                  </a:highlight>
                  <a:latin typeface="Cambria Math" panose="02040503050406030204" pitchFamily="18" charset="0"/>
                </a:endParaRPr>
              </a:p>
            </p:txBody>
          </p:sp>
        </mc:Choice>
        <mc:Fallback xmlns="">
          <p:sp>
            <p:nvSpPr>
              <p:cNvPr id="5" name="Google Shape;458;p49">
                <a:extLst>
                  <a:ext uri="{FF2B5EF4-FFF2-40B4-BE49-F238E27FC236}">
                    <a16:creationId xmlns:a16="http://schemas.microsoft.com/office/drawing/2014/main" id="{C21E3CE3-4FA0-0186-FE6B-4477B3CB1B9E}"/>
                  </a:ext>
                </a:extLst>
              </p:cNvPr>
              <p:cNvSpPr txBox="1">
                <a:spLocks noRot="1" noChangeAspect="1" noMove="1" noResize="1" noEditPoints="1" noAdjustHandles="1" noChangeArrowheads="1" noChangeShapeType="1" noTextEdit="1"/>
              </p:cNvSpPr>
              <p:nvPr/>
            </p:nvSpPr>
            <p:spPr>
              <a:xfrm>
                <a:off x="621563" y="1104775"/>
                <a:ext cx="7878300" cy="1466975"/>
              </a:xfrm>
              <a:prstGeom prst="rect">
                <a:avLst/>
              </a:prstGeom>
              <a:blipFill>
                <a:blip r:embed="rId2"/>
                <a:stretch>
                  <a:fillRect l="-929" t="-7469" r="-619"/>
                </a:stretch>
              </a:blipFill>
            </p:spPr>
            <p:txBody>
              <a:bodyPr/>
              <a:lstStyle/>
              <a:p>
                <a:r>
                  <a:rPr lang="pt-BR">
                    <a:noFill/>
                  </a:rPr>
                  <a:t> </a:t>
                </a:r>
              </a:p>
            </p:txBody>
          </p:sp>
        </mc:Fallback>
      </mc:AlternateContent>
      <p:pic>
        <p:nvPicPr>
          <p:cNvPr id="6" name="Gráfico 5">
            <a:extLst>
              <a:ext uri="{FF2B5EF4-FFF2-40B4-BE49-F238E27FC236}">
                <a16:creationId xmlns:a16="http://schemas.microsoft.com/office/drawing/2014/main" id="{9D9BAE9D-E90D-E75B-4E9A-55EC59BB3D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0329" y="2090789"/>
            <a:ext cx="4783128" cy="2391564"/>
          </a:xfrm>
          <a:prstGeom prst="rect">
            <a:avLst/>
          </a:prstGeom>
        </p:spPr>
      </p:pic>
      <p:pic>
        <p:nvPicPr>
          <p:cNvPr id="7" name="Imagem 6">
            <a:extLst>
              <a:ext uri="{FF2B5EF4-FFF2-40B4-BE49-F238E27FC236}">
                <a16:creationId xmlns:a16="http://schemas.microsoft.com/office/drawing/2014/main" id="{96FE2632-31A5-A65E-9F8C-8C49AFF710CC}"/>
              </a:ext>
            </a:extLst>
          </p:cNvPr>
          <p:cNvPicPr>
            <a:picLocks noChangeAspect="1"/>
          </p:cNvPicPr>
          <p:nvPr/>
        </p:nvPicPr>
        <p:blipFill>
          <a:blip r:embed="rId5"/>
          <a:stretch>
            <a:fillRect/>
          </a:stretch>
        </p:blipFill>
        <p:spPr>
          <a:xfrm>
            <a:off x="4767957" y="1988168"/>
            <a:ext cx="3788827" cy="2839519"/>
          </a:xfrm>
          <a:prstGeom prst="rect">
            <a:avLst/>
          </a:prstGeom>
        </p:spPr>
      </p:pic>
    </p:spTree>
    <p:extLst>
      <p:ext uri="{BB962C8B-B14F-4D97-AF65-F5344CB8AC3E}">
        <p14:creationId xmlns:p14="http://schemas.microsoft.com/office/powerpoint/2010/main" val="3007147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a:t>TEDA</a:t>
            </a:r>
          </a:p>
        </p:txBody>
      </p:sp>
      <p:sp>
        <p:nvSpPr>
          <p:cNvPr id="12" name="Google Shape;458;p49">
            <a:extLst>
              <a:ext uri="{FF2B5EF4-FFF2-40B4-BE49-F238E27FC236}">
                <a16:creationId xmlns:a16="http://schemas.microsoft.com/office/drawing/2014/main" id="{BF780E4B-80BA-C1D7-706C-A9C54CB0F7DC}"/>
              </a:ext>
            </a:extLst>
          </p:cNvPr>
          <p:cNvSpPr txBox="1">
            <a:spLocks/>
          </p:cNvSpPr>
          <p:nvPr/>
        </p:nvSpPr>
        <p:spPr>
          <a:xfrm>
            <a:off x="621563" y="1104775"/>
            <a:ext cx="7878300" cy="146697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ClrTx/>
              <a:buSzPts val="2200"/>
              <a:buFont typeface="Arial" panose="020B0604020202020204" pitchFamily="34" charset="0"/>
              <a:buChar char="•"/>
            </a:pPr>
            <a:r>
              <a:rPr lang="pt-BR" sz="1800" dirty="0" err="1">
                <a:solidFill>
                  <a:schemeClr val="tx1"/>
                </a:solidFill>
                <a:latin typeface="Lato"/>
                <a:ea typeface="Lato"/>
                <a:cs typeface="Lato"/>
                <a:sym typeface="Lato"/>
              </a:rPr>
              <a:t>But</a:t>
            </a:r>
            <a:r>
              <a:rPr lang="pt-BR" sz="1800" dirty="0">
                <a:solidFill>
                  <a:schemeClr val="tx1"/>
                </a:solidFill>
                <a:latin typeface="Lato"/>
                <a:ea typeface="Lato"/>
                <a:cs typeface="Lato"/>
                <a:sym typeface="Lato"/>
              </a:rPr>
              <a:t> </a:t>
            </a:r>
            <a:r>
              <a:rPr lang="pt-BR" sz="1800" dirty="0" err="1">
                <a:solidFill>
                  <a:schemeClr val="tx1"/>
                </a:solidFill>
                <a:latin typeface="Lato"/>
                <a:ea typeface="Lato"/>
                <a:cs typeface="Lato"/>
                <a:sym typeface="Lato"/>
              </a:rPr>
              <a:t>if</a:t>
            </a:r>
            <a:r>
              <a:rPr lang="pt-BR" sz="1800" dirty="0">
                <a:solidFill>
                  <a:schemeClr val="tx1"/>
                </a:solidFill>
                <a:latin typeface="Lato"/>
                <a:ea typeface="Lato"/>
                <a:cs typeface="Lato"/>
                <a:sym typeface="Lato"/>
              </a:rPr>
              <a:t> </a:t>
            </a:r>
            <a:r>
              <a:rPr lang="pt-BR" sz="1800" dirty="0" err="1">
                <a:solidFill>
                  <a:schemeClr val="tx1"/>
                </a:solidFill>
                <a:latin typeface="Lato"/>
                <a:ea typeface="Lato"/>
                <a:cs typeface="Lato"/>
                <a:sym typeface="Lato"/>
              </a:rPr>
              <a:t>my</a:t>
            </a:r>
            <a:r>
              <a:rPr lang="pt-BR" sz="1800" dirty="0">
                <a:solidFill>
                  <a:schemeClr val="tx1"/>
                </a:solidFill>
                <a:latin typeface="Lato"/>
                <a:ea typeface="Lato"/>
                <a:cs typeface="Lato"/>
                <a:sym typeface="Lato"/>
              </a:rPr>
              <a:t> </a:t>
            </a:r>
            <a:r>
              <a:rPr lang="pt-BR" sz="1800" dirty="0" err="1">
                <a:solidFill>
                  <a:schemeClr val="tx1"/>
                </a:solidFill>
                <a:latin typeface="Lato"/>
                <a:ea typeface="Lato"/>
                <a:cs typeface="Lato"/>
                <a:sym typeface="Lato"/>
              </a:rPr>
              <a:t>dataset</a:t>
            </a:r>
            <a:r>
              <a:rPr lang="pt-BR" sz="1800" dirty="0">
                <a:solidFill>
                  <a:schemeClr val="tx1"/>
                </a:solidFill>
                <a:latin typeface="Lato"/>
                <a:ea typeface="Lato"/>
                <a:cs typeface="Lato"/>
                <a:sym typeface="Lato"/>
              </a:rPr>
              <a:t> do </a:t>
            </a:r>
            <a:r>
              <a:rPr lang="pt-BR" sz="1800" dirty="0" err="1">
                <a:solidFill>
                  <a:schemeClr val="tx1"/>
                </a:solidFill>
                <a:latin typeface="Lato"/>
                <a:ea typeface="Lato"/>
                <a:cs typeface="Lato"/>
                <a:sym typeface="Lato"/>
              </a:rPr>
              <a:t>not</a:t>
            </a:r>
            <a:r>
              <a:rPr lang="pt-BR" sz="1800" dirty="0">
                <a:solidFill>
                  <a:schemeClr val="tx1"/>
                </a:solidFill>
                <a:latin typeface="Lato"/>
                <a:ea typeface="Lato"/>
                <a:cs typeface="Lato"/>
                <a:sym typeface="Lato"/>
              </a:rPr>
              <a:t> </a:t>
            </a:r>
            <a:r>
              <a:rPr lang="pt-BR" sz="1800" dirty="0" err="1">
                <a:solidFill>
                  <a:schemeClr val="tx1"/>
                </a:solidFill>
                <a:latin typeface="Lato"/>
                <a:ea typeface="Lato"/>
                <a:cs typeface="Lato"/>
                <a:sym typeface="Lato"/>
              </a:rPr>
              <a:t>have</a:t>
            </a:r>
            <a:r>
              <a:rPr lang="pt-BR" sz="1800" dirty="0">
                <a:solidFill>
                  <a:schemeClr val="tx1"/>
                </a:solidFill>
                <a:latin typeface="Lato"/>
                <a:ea typeface="Lato"/>
                <a:cs typeface="Lato"/>
                <a:sym typeface="Lato"/>
              </a:rPr>
              <a:t> a </a:t>
            </a:r>
            <a:r>
              <a:rPr lang="en-US" sz="1800" b="1" dirty="0">
                <a:solidFill>
                  <a:schemeClr val="tx1"/>
                </a:solidFill>
                <a:latin typeface="Lato"/>
                <a:ea typeface="Lato"/>
                <a:cs typeface="Lato"/>
                <a:sym typeface="Lato"/>
              </a:rPr>
              <a:t>Gaussian distribution?</a:t>
            </a:r>
          </a:p>
          <a:p>
            <a:pPr marL="88900" algn="just">
              <a:buClr>
                <a:srgbClr val="073763"/>
              </a:buClr>
              <a:buSzPts val="2200"/>
            </a:pPr>
            <a:endParaRPr lang="en-US" sz="1800" i="1" dirty="0">
              <a:solidFill>
                <a:srgbClr val="073763"/>
              </a:solidFill>
              <a:highlight>
                <a:srgbClr val="FFFFFF"/>
              </a:highlight>
              <a:latin typeface="Lato"/>
              <a:ea typeface="Lato"/>
              <a:cs typeface="Lato"/>
              <a:sym typeface="Lato"/>
            </a:endParaRPr>
          </a:p>
          <a:p>
            <a:pPr marL="88900" algn="just">
              <a:buClr>
                <a:srgbClr val="073763"/>
              </a:buClr>
              <a:buSzPts val="2200"/>
            </a:pPr>
            <a:endParaRPr lang="pt-BR" sz="2400" i="1" dirty="0">
              <a:highlight>
                <a:srgbClr val="FFFFFF"/>
              </a:highlight>
              <a:latin typeface="Cambria Math" panose="02040503050406030204" pitchFamily="18" charset="0"/>
            </a:endParaRPr>
          </a:p>
        </p:txBody>
      </p:sp>
      <p:pic>
        <p:nvPicPr>
          <p:cNvPr id="13" name="Gráfico 12">
            <a:extLst>
              <a:ext uri="{FF2B5EF4-FFF2-40B4-BE49-F238E27FC236}">
                <a16:creationId xmlns:a16="http://schemas.microsoft.com/office/drawing/2014/main" id="{3E2665D8-B1C5-E785-CE13-D1D43D002C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8253" y="2001143"/>
            <a:ext cx="4442468" cy="2221234"/>
          </a:xfrm>
          <a:prstGeom prst="rect">
            <a:avLst/>
          </a:prstGeom>
        </p:spPr>
      </p:pic>
      <p:pic>
        <p:nvPicPr>
          <p:cNvPr id="14" name="Picture 2" descr="Thinking Emoji [Download Thinking Emoji in PNG] | Emoji Island">
            <a:extLst>
              <a:ext uri="{FF2B5EF4-FFF2-40B4-BE49-F238E27FC236}">
                <a16:creationId xmlns:a16="http://schemas.microsoft.com/office/drawing/2014/main" id="{8D29F8F2-2E69-044C-C15D-54EE3C781D2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737411" y="2133966"/>
            <a:ext cx="2204952" cy="2204952"/>
          </a:xfrm>
          <a:prstGeom prst="rect">
            <a:avLst/>
          </a:prstGeom>
          <a:noFill/>
          <a:extLst>
            <a:ext uri="{909E8E84-426E-40DD-AFC4-6F175D3DCCD1}">
              <a14:hiddenFill xmlns:a14="http://schemas.microsoft.com/office/drawing/2010/main">
                <a:solidFill>
                  <a:srgbClr val="FFFFFF"/>
                </a:solidFill>
              </a14:hiddenFill>
            </a:ext>
          </a:extLst>
        </p:spPr>
      </p:pic>
      <p:sp>
        <p:nvSpPr>
          <p:cNvPr id="15" name="Sinal de Multiplicação 14">
            <a:extLst>
              <a:ext uri="{FF2B5EF4-FFF2-40B4-BE49-F238E27FC236}">
                <a16:creationId xmlns:a16="http://schemas.microsoft.com/office/drawing/2014/main" id="{8E60E414-073F-EF34-1F11-D7D08B5205A0}"/>
              </a:ext>
            </a:extLst>
          </p:cNvPr>
          <p:cNvSpPr/>
          <p:nvPr/>
        </p:nvSpPr>
        <p:spPr>
          <a:xfrm>
            <a:off x="2318875" y="2313077"/>
            <a:ext cx="1721223" cy="184673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543697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a:t>TEDA</a:t>
            </a:r>
          </a:p>
        </p:txBody>
      </p:sp>
      <mc:AlternateContent xmlns:mc="http://schemas.openxmlformats.org/markup-compatibility/2006" xmlns:a14="http://schemas.microsoft.com/office/drawing/2010/main">
        <mc:Choice Requires="a14">
          <p:sp>
            <p:nvSpPr>
              <p:cNvPr id="10" name="Google Shape;458;p49">
                <a:extLst>
                  <a:ext uri="{FF2B5EF4-FFF2-40B4-BE49-F238E27FC236}">
                    <a16:creationId xmlns:a16="http://schemas.microsoft.com/office/drawing/2014/main" id="{A895ACD3-7BB2-F8ED-C29A-91D33A7DAF7E}"/>
                  </a:ext>
                </a:extLst>
              </p:cNvPr>
              <p:cNvSpPr txBox="1">
                <a:spLocks/>
              </p:cNvSpPr>
              <p:nvPr/>
            </p:nvSpPr>
            <p:spPr>
              <a:xfrm>
                <a:off x="621563" y="1104775"/>
                <a:ext cx="7878300" cy="146697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Clr>
                    <a:schemeClr val="tx1"/>
                  </a:buClr>
                  <a:buSzPts val="2200"/>
                  <a:buFont typeface="Arial" panose="020B0604020202020204" pitchFamily="34" charset="0"/>
                  <a:buChar char="•"/>
                </a:pPr>
                <a:r>
                  <a:rPr lang="en-US" sz="1800" dirty="0">
                    <a:solidFill>
                      <a:schemeClr val="tx1"/>
                    </a:solidFill>
                    <a:latin typeface="Lato"/>
                    <a:ea typeface="Lato"/>
                    <a:cs typeface="Lato"/>
                    <a:sym typeface="Lato"/>
                  </a:rPr>
                  <a:t>In a dataset with a </a:t>
                </a:r>
                <a:r>
                  <a:rPr lang="en-US" sz="1800" b="1" dirty="0">
                    <a:solidFill>
                      <a:schemeClr val="tx1"/>
                    </a:solidFill>
                    <a:latin typeface="Lato"/>
                    <a:ea typeface="Lato"/>
                    <a:cs typeface="Lato"/>
                    <a:sym typeface="Lato"/>
                  </a:rPr>
                  <a:t>significant number of samples </a:t>
                </a:r>
                <a:r>
                  <a:rPr lang="en-US" sz="1800" dirty="0">
                    <a:solidFill>
                      <a:schemeClr val="tx1"/>
                    </a:solidFill>
                    <a:latin typeface="Lato"/>
                    <a:ea typeface="Lato"/>
                    <a:cs typeface="Lato"/>
                    <a:sym typeface="Lato"/>
                  </a:rPr>
                  <a:t>and for </a:t>
                </a:r>
                <a:r>
                  <a:rPr lang="en-US" sz="1800" b="1" dirty="0">
                    <a:solidFill>
                      <a:schemeClr val="tx1"/>
                    </a:solidFill>
                    <a:latin typeface="Lato"/>
                    <a:ea typeface="Lato"/>
                    <a:cs typeface="Lato"/>
                    <a:sym typeface="Lato"/>
                  </a:rPr>
                  <a:t>any data distribution</a:t>
                </a:r>
                <a:r>
                  <a:rPr lang="en-US" sz="1800" dirty="0">
                    <a:solidFill>
                      <a:schemeClr val="tx1"/>
                    </a:solidFill>
                    <a:latin typeface="Lato"/>
                    <a:ea typeface="Lato"/>
                    <a:cs typeface="Lato"/>
                    <a:sym typeface="Lato"/>
                  </a:rPr>
                  <a:t>, it is possible to use </a:t>
                </a:r>
                <a:r>
                  <a:rPr lang="en-US" sz="1800" b="1" u="sng" dirty="0">
                    <a:solidFill>
                      <a:schemeClr val="tx1"/>
                    </a:solidFill>
                    <a:latin typeface="Lato"/>
                    <a:ea typeface="Lato"/>
                    <a:cs typeface="Lato"/>
                    <a:sym typeface="Lato"/>
                  </a:rPr>
                  <a:t>Chebyshev Inequality</a:t>
                </a:r>
                <a:r>
                  <a:rPr lang="en-US" sz="1800" dirty="0">
                    <a:solidFill>
                      <a:schemeClr val="tx1"/>
                    </a:solidFill>
                    <a:latin typeface="Lato"/>
                    <a:ea typeface="Lato"/>
                    <a:cs typeface="Lato"/>
                    <a:sym typeface="Lato"/>
                  </a:rPr>
                  <a:t>.</a:t>
                </a:r>
              </a:p>
              <a:p>
                <a:pPr marL="285750" indent="-285750" algn="just">
                  <a:buClr>
                    <a:schemeClr val="tx1"/>
                  </a:buClr>
                  <a:buSzPts val="2200"/>
                  <a:buFont typeface="Arial" panose="020B0604020202020204" pitchFamily="34" charset="0"/>
                  <a:buChar char="•"/>
                </a:pPr>
                <a:r>
                  <a:rPr lang="en-US" sz="1800" dirty="0">
                    <a:solidFill>
                      <a:schemeClr val="tx1"/>
                    </a:solidFill>
                    <a:latin typeface="Lato"/>
                    <a:ea typeface="Lato"/>
                    <a:cs typeface="Lato"/>
                    <a:sym typeface="Lato"/>
                  </a:rPr>
                  <a:t>This inequality states that the probability of the samples being away from the mean is lower or equal to </a:t>
                </a:r>
                <a14:m>
                  <m:oMath xmlns:m="http://schemas.openxmlformats.org/officeDocument/2006/math">
                    <m:f>
                      <m:fPr>
                        <m:ctrlPr>
                          <a:rPr lang="en-US" sz="1800" i="1" smtClean="0">
                            <a:solidFill>
                              <a:schemeClr val="tx1"/>
                            </a:solidFill>
                            <a:latin typeface="Cambria Math" panose="02040503050406030204" pitchFamily="18" charset="0"/>
                            <a:ea typeface="Lato"/>
                            <a:cs typeface="Lato"/>
                            <a:sym typeface="Lato"/>
                          </a:rPr>
                        </m:ctrlPr>
                      </m:fPr>
                      <m:num>
                        <m:r>
                          <a:rPr lang="pt-BR" sz="1800" i="1" smtClean="0">
                            <a:solidFill>
                              <a:schemeClr val="tx1"/>
                            </a:solidFill>
                            <a:latin typeface="Cambria Math" panose="02040503050406030204" pitchFamily="18" charset="0"/>
                            <a:ea typeface="Lato"/>
                            <a:cs typeface="Lato"/>
                            <a:sym typeface="Lato"/>
                          </a:rPr>
                          <m:t>1</m:t>
                        </m:r>
                      </m:num>
                      <m:den>
                        <m:sSup>
                          <m:sSupPr>
                            <m:ctrlPr>
                              <a:rPr lang="en-US" sz="1800" i="1" smtClean="0">
                                <a:solidFill>
                                  <a:schemeClr val="tx1"/>
                                </a:solidFill>
                                <a:latin typeface="Cambria Math" panose="02040503050406030204" pitchFamily="18" charset="0"/>
                                <a:ea typeface="Lato"/>
                                <a:cs typeface="Lato"/>
                                <a:sym typeface="Lato"/>
                              </a:rPr>
                            </m:ctrlPr>
                          </m:sSupPr>
                          <m:e>
                            <m:r>
                              <a:rPr lang="pt-BR" sz="1800" i="1" smtClean="0">
                                <a:solidFill>
                                  <a:schemeClr val="tx1"/>
                                </a:solidFill>
                                <a:latin typeface="Cambria Math" panose="02040503050406030204" pitchFamily="18" charset="0"/>
                                <a:ea typeface="Lato"/>
                                <a:cs typeface="Lato"/>
                                <a:sym typeface="Lato"/>
                              </a:rPr>
                              <m:t>𝑚</m:t>
                            </m:r>
                          </m:e>
                          <m:sup>
                            <m:r>
                              <a:rPr lang="pt-BR" sz="1800" i="1" smtClean="0">
                                <a:solidFill>
                                  <a:schemeClr val="tx1"/>
                                </a:solidFill>
                                <a:latin typeface="Cambria Math" panose="02040503050406030204" pitchFamily="18" charset="0"/>
                                <a:ea typeface="Lato"/>
                                <a:cs typeface="Lato"/>
                                <a:sym typeface="Lato"/>
                              </a:rPr>
                              <m:t>2</m:t>
                            </m:r>
                          </m:sup>
                        </m:sSup>
                      </m:den>
                    </m:f>
                    <m:r>
                      <a:rPr lang="pt-BR" sz="1800" i="1" smtClean="0">
                        <a:solidFill>
                          <a:schemeClr val="tx1"/>
                        </a:solidFill>
                        <a:latin typeface="Cambria Math" panose="02040503050406030204" pitchFamily="18" charset="0"/>
                        <a:ea typeface="Lato"/>
                        <a:cs typeface="Lato"/>
                        <a:sym typeface="Lato"/>
                      </a:rPr>
                      <m:t>.</m:t>
                    </m:r>
                  </m:oMath>
                </a14:m>
                <a:endParaRPr lang="pt-BR" sz="2400" i="1" dirty="0">
                  <a:solidFill>
                    <a:schemeClr val="tx1"/>
                  </a:solidFill>
                  <a:highlight>
                    <a:srgbClr val="FFFFFF"/>
                  </a:highlight>
                  <a:latin typeface="Cambria Math" panose="02040503050406030204" pitchFamily="18" charset="0"/>
                </a:endParaRPr>
              </a:p>
            </p:txBody>
          </p:sp>
        </mc:Choice>
        <mc:Fallback xmlns="">
          <p:sp>
            <p:nvSpPr>
              <p:cNvPr id="10" name="Google Shape;458;p49">
                <a:extLst>
                  <a:ext uri="{FF2B5EF4-FFF2-40B4-BE49-F238E27FC236}">
                    <a16:creationId xmlns:a16="http://schemas.microsoft.com/office/drawing/2014/main" id="{A895ACD3-7BB2-F8ED-C29A-91D33A7DAF7E}"/>
                  </a:ext>
                </a:extLst>
              </p:cNvPr>
              <p:cNvSpPr txBox="1">
                <a:spLocks noRot="1" noChangeAspect="1" noMove="1" noResize="1" noEditPoints="1" noAdjustHandles="1" noChangeArrowheads="1" noChangeShapeType="1" noTextEdit="1"/>
              </p:cNvSpPr>
              <p:nvPr/>
            </p:nvSpPr>
            <p:spPr>
              <a:xfrm>
                <a:off x="621563" y="1104775"/>
                <a:ext cx="7878300" cy="1466975"/>
              </a:xfrm>
              <a:prstGeom prst="rect">
                <a:avLst/>
              </a:prstGeom>
              <a:blipFill>
                <a:blip r:embed="rId2"/>
                <a:stretch>
                  <a:fillRect l="-929" r="-61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FBB6B908-ACF6-162C-2A37-73117D3E43CA}"/>
                  </a:ext>
                </a:extLst>
              </p:cNvPr>
              <p:cNvSpPr txBox="1"/>
              <p:nvPr/>
            </p:nvSpPr>
            <p:spPr>
              <a:xfrm>
                <a:off x="2707341" y="2783550"/>
                <a:ext cx="3729318" cy="7788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pt-BR" sz="2300" b="0" i="0" smtClean="0">
                          <a:solidFill>
                            <a:schemeClr val="tx1"/>
                          </a:solidFill>
                          <a:highlight>
                            <a:srgbClr val="FFFFFF"/>
                          </a:highlight>
                          <a:latin typeface="Cambria Math" panose="02040503050406030204" pitchFamily="18" charset="0"/>
                        </a:rPr>
                        <m:t>Pr</m:t>
                      </m:r>
                      <m:r>
                        <a:rPr lang="pt-BR" sz="2300" b="0" i="1" smtClean="0">
                          <a:solidFill>
                            <a:schemeClr val="tx1"/>
                          </a:solidFill>
                          <a:highlight>
                            <a:srgbClr val="FFFFFF"/>
                          </a:highlight>
                          <a:latin typeface="Cambria Math" panose="02040503050406030204" pitchFamily="18" charset="0"/>
                        </a:rPr>
                        <m:t>⁡(</m:t>
                      </m:r>
                      <m:d>
                        <m:dPr>
                          <m:begChr m:val="|"/>
                          <m:endChr m:val="|"/>
                          <m:ctrlPr>
                            <a:rPr lang="pt-BR" sz="2300" b="0" i="1" smtClean="0">
                              <a:solidFill>
                                <a:schemeClr val="tx1"/>
                              </a:solidFill>
                              <a:highlight>
                                <a:srgbClr val="FFFFFF"/>
                              </a:highlight>
                              <a:latin typeface="Cambria Math" panose="02040503050406030204" pitchFamily="18" charset="0"/>
                            </a:rPr>
                          </m:ctrlPr>
                        </m:dPr>
                        <m:e>
                          <m:r>
                            <a:rPr lang="pt-BR" sz="2300" b="0" i="1" smtClean="0">
                              <a:solidFill>
                                <a:schemeClr val="tx1"/>
                              </a:solidFill>
                              <a:highlight>
                                <a:srgbClr val="FFFFFF"/>
                              </a:highlight>
                              <a:latin typeface="Cambria Math" panose="02040503050406030204" pitchFamily="18" charset="0"/>
                            </a:rPr>
                            <m:t>𝑋</m:t>
                          </m:r>
                          <m:r>
                            <a:rPr lang="pt-BR" sz="2300" b="0" i="1" smtClean="0">
                              <a:solidFill>
                                <a:schemeClr val="tx1"/>
                              </a:solidFill>
                              <a:highlight>
                                <a:srgbClr val="FFFFFF"/>
                              </a:highlight>
                              <a:latin typeface="Cambria Math" panose="02040503050406030204" pitchFamily="18" charset="0"/>
                            </a:rPr>
                            <m:t>−</m:t>
                          </m:r>
                          <m:r>
                            <a:rPr lang="pt-BR" sz="2300" b="0" i="1" smtClean="0">
                              <a:solidFill>
                                <a:schemeClr val="tx1"/>
                              </a:solidFill>
                              <a:highlight>
                                <a:srgbClr val="FFFFFF"/>
                              </a:highlight>
                              <a:latin typeface="Cambria Math" panose="02040503050406030204" pitchFamily="18" charset="0"/>
                              <a:ea typeface="Cambria Math" panose="02040503050406030204" pitchFamily="18" charset="0"/>
                            </a:rPr>
                            <m:t>𝜇</m:t>
                          </m:r>
                        </m:e>
                      </m:d>
                      <m:r>
                        <a:rPr lang="pt-BR" sz="2300" i="1">
                          <a:solidFill>
                            <a:schemeClr val="tx1"/>
                          </a:solidFill>
                          <a:highlight>
                            <a:srgbClr val="FFFFFF"/>
                          </a:highlight>
                          <a:latin typeface="Cambria Math" panose="02040503050406030204" pitchFamily="18" charset="0"/>
                          <a:ea typeface="Cambria Math" panose="02040503050406030204" pitchFamily="18" charset="0"/>
                        </a:rPr>
                        <m:t>≥</m:t>
                      </m:r>
                      <m:r>
                        <a:rPr lang="pt-BR" sz="2300" b="0" i="1" smtClean="0">
                          <a:solidFill>
                            <a:schemeClr val="tx1"/>
                          </a:solidFill>
                          <a:highlight>
                            <a:srgbClr val="FFFFFF"/>
                          </a:highlight>
                          <a:latin typeface="Cambria Math" panose="02040503050406030204" pitchFamily="18" charset="0"/>
                          <a:ea typeface="Cambria Math" panose="02040503050406030204" pitchFamily="18" charset="0"/>
                        </a:rPr>
                        <m:t>𝑚</m:t>
                      </m:r>
                      <m:r>
                        <a:rPr lang="pt-BR" sz="2300" b="0" i="1" smtClean="0">
                          <a:solidFill>
                            <a:schemeClr val="tx1"/>
                          </a:solidFill>
                          <a:highlight>
                            <a:srgbClr val="FFFFFF"/>
                          </a:highlight>
                          <a:latin typeface="Cambria Math" panose="02040503050406030204" pitchFamily="18" charset="0"/>
                          <a:ea typeface="Cambria Math" panose="02040503050406030204" pitchFamily="18" charset="0"/>
                        </a:rPr>
                        <m:t>𝜎</m:t>
                      </m:r>
                      <m:r>
                        <a:rPr lang="pt-BR" sz="2300" b="0" i="1" smtClean="0">
                          <a:solidFill>
                            <a:schemeClr val="tx1"/>
                          </a:solidFill>
                          <a:highlight>
                            <a:srgbClr val="FFFFFF"/>
                          </a:highlight>
                          <a:latin typeface="Cambria Math" panose="02040503050406030204" pitchFamily="18" charset="0"/>
                        </a:rPr>
                        <m:t>)</m:t>
                      </m:r>
                      <m:r>
                        <a:rPr lang="pt-BR" sz="2300" i="1">
                          <a:solidFill>
                            <a:schemeClr val="tx1"/>
                          </a:solidFill>
                          <a:highlight>
                            <a:srgbClr val="FFFFFF"/>
                          </a:highlight>
                          <a:latin typeface="Cambria Math" panose="02040503050406030204" pitchFamily="18" charset="0"/>
                          <a:ea typeface="Cambria Math" panose="02040503050406030204" pitchFamily="18" charset="0"/>
                        </a:rPr>
                        <m:t>≤</m:t>
                      </m:r>
                      <m:f>
                        <m:fPr>
                          <m:ctrlPr>
                            <a:rPr lang="ar-AE" sz="2300" b="0" i="1" smtClean="0">
                              <a:solidFill>
                                <a:schemeClr val="tx1"/>
                              </a:solidFill>
                              <a:highlight>
                                <a:srgbClr val="FFFFFF"/>
                              </a:highlight>
                              <a:latin typeface="Cambria Math" panose="02040503050406030204" pitchFamily="18" charset="0"/>
                            </a:rPr>
                          </m:ctrlPr>
                        </m:fPr>
                        <m:num>
                          <m:r>
                            <a:rPr lang="pt-BR" sz="2300" b="0" i="1" smtClean="0">
                              <a:solidFill>
                                <a:schemeClr val="tx1"/>
                              </a:solidFill>
                              <a:highlight>
                                <a:srgbClr val="FFFFFF"/>
                              </a:highlight>
                              <a:latin typeface="Cambria Math" panose="02040503050406030204" pitchFamily="18" charset="0"/>
                            </a:rPr>
                            <m:t>1</m:t>
                          </m:r>
                        </m:num>
                        <m:den>
                          <m:sSup>
                            <m:sSupPr>
                              <m:ctrlPr>
                                <a:rPr lang="pt-BR" sz="2300" b="0" i="1" smtClean="0">
                                  <a:solidFill>
                                    <a:schemeClr val="tx1"/>
                                  </a:solidFill>
                                  <a:highlight>
                                    <a:srgbClr val="FFFFFF"/>
                                  </a:highlight>
                                  <a:latin typeface="Cambria Math" panose="02040503050406030204" pitchFamily="18" charset="0"/>
                                </a:rPr>
                              </m:ctrlPr>
                            </m:sSupPr>
                            <m:e>
                              <m:r>
                                <a:rPr lang="pt-BR" sz="2300" b="0" i="1" smtClean="0">
                                  <a:solidFill>
                                    <a:schemeClr val="tx1"/>
                                  </a:solidFill>
                                  <a:highlight>
                                    <a:srgbClr val="FFFFFF"/>
                                  </a:highlight>
                                  <a:latin typeface="Cambria Math" panose="02040503050406030204" pitchFamily="18" charset="0"/>
                                </a:rPr>
                                <m:t>𝑚</m:t>
                              </m:r>
                            </m:e>
                            <m:sup>
                              <m:r>
                                <a:rPr lang="pt-BR" sz="2300" b="0" i="1" smtClean="0">
                                  <a:solidFill>
                                    <a:schemeClr val="tx1"/>
                                  </a:solidFill>
                                  <a:highlight>
                                    <a:srgbClr val="FFFFFF"/>
                                  </a:highlight>
                                  <a:latin typeface="Cambria Math" panose="02040503050406030204" pitchFamily="18" charset="0"/>
                                </a:rPr>
                                <m:t>2</m:t>
                              </m:r>
                            </m:sup>
                          </m:sSup>
                        </m:den>
                      </m:f>
                    </m:oMath>
                  </m:oMathPara>
                </a14:m>
                <a:endParaRPr lang="pt-BR" sz="2300" dirty="0">
                  <a:solidFill>
                    <a:schemeClr val="tx1"/>
                  </a:solidFill>
                </a:endParaRPr>
              </a:p>
            </p:txBody>
          </p:sp>
        </mc:Choice>
        <mc:Fallback xmlns="">
          <p:sp>
            <p:nvSpPr>
              <p:cNvPr id="11" name="CaixaDeTexto 10">
                <a:extLst>
                  <a:ext uri="{FF2B5EF4-FFF2-40B4-BE49-F238E27FC236}">
                    <a16:creationId xmlns:a16="http://schemas.microsoft.com/office/drawing/2014/main" id="{FBB6B908-ACF6-162C-2A37-73117D3E43CA}"/>
                  </a:ext>
                </a:extLst>
              </p:cNvPr>
              <p:cNvSpPr txBox="1">
                <a:spLocks noRot="1" noChangeAspect="1" noMove="1" noResize="1" noEditPoints="1" noAdjustHandles="1" noChangeArrowheads="1" noChangeShapeType="1" noTextEdit="1"/>
              </p:cNvSpPr>
              <p:nvPr/>
            </p:nvSpPr>
            <p:spPr>
              <a:xfrm>
                <a:off x="2707341" y="2783550"/>
                <a:ext cx="3729318" cy="778803"/>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052888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a:t>TEDA</a:t>
            </a:r>
          </a:p>
        </p:txBody>
      </p:sp>
      <mc:AlternateContent xmlns:mc="http://schemas.openxmlformats.org/markup-compatibility/2006" xmlns:a14="http://schemas.microsoft.com/office/drawing/2010/main">
        <mc:Choice Requires="a14">
          <p:sp>
            <p:nvSpPr>
              <p:cNvPr id="8" name="Google Shape;458;p49">
                <a:extLst>
                  <a:ext uri="{FF2B5EF4-FFF2-40B4-BE49-F238E27FC236}">
                    <a16:creationId xmlns:a16="http://schemas.microsoft.com/office/drawing/2014/main" id="{A5CDBF21-0B89-D7DB-02ED-605599967ECD}"/>
                  </a:ext>
                </a:extLst>
              </p:cNvPr>
              <p:cNvSpPr txBox="1">
                <a:spLocks/>
              </p:cNvSpPr>
              <p:nvPr/>
            </p:nvSpPr>
            <p:spPr>
              <a:xfrm>
                <a:off x="621563" y="1104775"/>
                <a:ext cx="7878300" cy="288451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ClrTx/>
                  <a:buSzPts val="2200"/>
                  <a:buFont typeface="Arial" panose="020B0604020202020204" pitchFamily="34" charset="0"/>
                  <a:buChar char="•"/>
                </a:pPr>
                <a:r>
                  <a:rPr lang="en-US" sz="1800" dirty="0">
                    <a:solidFill>
                      <a:schemeClr val="tx1"/>
                    </a:solidFill>
                    <a:latin typeface="Lato"/>
                    <a:ea typeface="Lato"/>
                    <a:cs typeface="Lato"/>
                    <a:sym typeface="Lato"/>
                  </a:rPr>
                  <a:t>In 1996, </a:t>
                </a:r>
                <a:r>
                  <a:rPr lang="en-US" sz="1800" dirty="0" err="1">
                    <a:solidFill>
                      <a:schemeClr val="tx1"/>
                    </a:solidFill>
                    <a:latin typeface="Lato"/>
                    <a:ea typeface="Lato"/>
                    <a:cs typeface="Lato"/>
                    <a:sym typeface="Lato"/>
                  </a:rPr>
                  <a:t>Bernieri’s</a:t>
                </a:r>
                <a:r>
                  <a:rPr lang="en-US" sz="1800" dirty="0">
                    <a:solidFill>
                      <a:schemeClr val="tx1"/>
                    </a:solidFill>
                    <a:latin typeface="Lato"/>
                    <a:ea typeface="Lato"/>
                    <a:cs typeface="Lato"/>
                    <a:sym typeface="Lato"/>
                  </a:rPr>
                  <a:t> work have adapted it to use normalized eccentricity, as expressed in Equation below</a:t>
                </a:r>
                <a:r>
                  <a:rPr lang="en-US" sz="1800" dirty="0">
                    <a:solidFill>
                      <a:schemeClr val="tx1"/>
                    </a:solidFill>
                    <a:highlight>
                      <a:srgbClr val="FFFFFF"/>
                    </a:highlight>
                    <a:latin typeface="Lato"/>
                    <a:ea typeface="Lato"/>
                    <a:cs typeface="Lato"/>
                    <a:sym typeface="Lato"/>
                  </a:rPr>
                  <a:t>:</a:t>
                </a:r>
                <a:endParaRPr lang="en-US" sz="1500" dirty="0">
                  <a:solidFill>
                    <a:schemeClr val="tx1"/>
                  </a:solidFill>
                  <a:highlight>
                    <a:srgbClr val="FFFFFF"/>
                  </a:highlight>
                </a:endParaRPr>
              </a:p>
              <a:p>
                <a:pPr marL="88900" algn="ctr">
                  <a:buClr>
                    <a:srgbClr val="073763"/>
                  </a:buClr>
                  <a:buSzPts val="2200"/>
                </a:pPr>
                <a:endParaRPr lang="pt-BR" sz="2400" i="1" dirty="0">
                  <a:highlight>
                    <a:srgbClr val="FFFFFF"/>
                  </a:highlight>
                  <a:latin typeface="Cambria Math" panose="02040503050406030204" pitchFamily="18" charset="0"/>
                </a:endParaRPr>
              </a:p>
              <a:p>
                <a:pPr marL="88900" algn="ctr">
                  <a:buClr>
                    <a:srgbClr val="073763"/>
                  </a:buClr>
                  <a:buSzPts val="2200"/>
                </a:pPr>
                <a14:m>
                  <m:oMathPara xmlns:m="http://schemas.openxmlformats.org/officeDocument/2006/math">
                    <m:oMathParaPr>
                      <m:jc m:val="centerGroup"/>
                    </m:oMathParaPr>
                    <m:oMath xmlns:m="http://schemas.openxmlformats.org/officeDocument/2006/math">
                      <m:sSub>
                        <m:sSubPr>
                          <m:ctrlPr>
                            <a:rPr lang="ar-AE" sz="2400" i="1" smtClean="0">
                              <a:solidFill>
                                <a:schemeClr val="tx1"/>
                              </a:solidFill>
                              <a:highlight>
                                <a:srgbClr val="FFFFFF"/>
                              </a:highlight>
                              <a:latin typeface="Cambria Math" panose="02040503050406030204" pitchFamily="18" charset="0"/>
                            </a:rPr>
                          </m:ctrlPr>
                        </m:sSubPr>
                        <m:e>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𝜁</m:t>
                          </m:r>
                        </m:e>
                        <m:sub>
                          <m:r>
                            <a:rPr lang="ar-AE" sz="2400" i="1" smtClean="0">
                              <a:solidFill>
                                <a:schemeClr val="tx1"/>
                              </a:solidFill>
                              <a:highlight>
                                <a:srgbClr val="FFFFFF"/>
                              </a:highlight>
                              <a:latin typeface="Cambria Math" panose="02040503050406030204" pitchFamily="18" charset="0"/>
                            </a:rPr>
                            <m:t>𝑘</m:t>
                          </m:r>
                        </m:sub>
                      </m:sSub>
                      <m:d>
                        <m:dPr>
                          <m:ctrlPr>
                            <a:rPr lang="ar-AE" sz="2400" i="1" smtClean="0">
                              <a:solidFill>
                                <a:schemeClr val="tx1"/>
                              </a:solidFill>
                              <a:highlight>
                                <a:srgbClr val="FFFFFF"/>
                              </a:highlight>
                              <a:latin typeface="Cambria Math" panose="02040503050406030204" pitchFamily="18" charset="0"/>
                            </a:rPr>
                          </m:ctrlPr>
                        </m:dPr>
                        <m:e>
                          <m:r>
                            <a:rPr lang="ar-AE" sz="2400" i="1" smtClean="0">
                              <a:solidFill>
                                <a:schemeClr val="tx1"/>
                              </a:solidFill>
                              <a:highlight>
                                <a:srgbClr val="FFFFFF"/>
                              </a:highlight>
                              <a:latin typeface="Cambria Math" panose="02040503050406030204" pitchFamily="18" charset="0"/>
                            </a:rPr>
                            <m:t>𝑥</m:t>
                          </m:r>
                        </m:e>
                      </m:d>
                      <m:r>
                        <a:rPr lang="pt-BR" sz="2400" i="1">
                          <a:solidFill>
                            <a:schemeClr val="tx1"/>
                          </a:solidFill>
                          <a:highlight>
                            <a:srgbClr val="FFFFFF"/>
                          </a:highlight>
                          <a:latin typeface="Cambria Math" panose="02040503050406030204" pitchFamily="18" charset="0"/>
                          <a:ea typeface="Cambria Math" panose="02040503050406030204" pitchFamily="18" charset="0"/>
                        </a:rPr>
                        <m:t>≥</m:t>
                      </m:r>
                      <m:f>
                        <m:fPr>
                          <m:ctrlPr>
                            <a:rPr lang="ar-AE" sz="2400" i="1" smtClean="0">
                              <a:solidFill>
                                <a:schemeClr val="tx1"/>
                              </a:solidFill>
                              <a:highlight>
                                <a:srgbClr val="FFFFFF"/>
                              </a:highlight>
                              <a:latin typeface="Cambria Math" panose="02040503050406030204" pitchFamily="18" charset="0"/>
                            </a:rPr>
                          </m:ctrlPr>
                        </m:fPr>
                        <m:num>
                          <m:sSup>
                            <m:sSupPr>
                              <m:ctrlPr>
                                <a:rPr lang="ar-AE" sz="2400" i="1" smtClean="0">
                                  <a:solidFill>
                                    <a:schemeClr val="tx1"/>
                                  </a:solidFill>
                                  <a:highlight>
                                    <a:srgbClr val="FFFFFF"/>
                                  </a:highlight>
                                  <a:latin typeface="Cambria Math" panose="02040503050406030204" pitchFamily="18" charset="0"/>
                                </a:rPr>
                              </m:ctrlPr>
                            </m:sSupPr>
                            <m:e>
                              <m:r>
                                <a:rPr lang="pt-BR" sz="2400" i="1" smtClean="0">
                                  <a:solidFill>
                                    <a:schemeClr val="tx1"/>
                                  </a:solidFill>
                                  <a:highlight>
                                    <a:srgbClr val="FFFFFF"/>
                                  </a:highlight>
                                  <a:latin typeface="Cambria Math" panose="02040503050406030204" pitchFamily="18" charset="0"/>
                                </a:rPr>
                                <m:t>𝑚</m:t>
                              </m:r>
                            </m:e>
                            <m:sup>
                              <m:r>
                                <a:rPr lang="pt-BR" sz="2400" i="1" smtClean="0">
                                  <a:solidFill>
                                    <a:schemeClr val="tx1"/>
                                  </a:solidFill>
                                  <a:highlight>
                                    <a:srgbClr val="FFFFFF"/>
                                  </a:highlight>
                                  <a:latin typeface="Cambria Math" panose="02040503050406030204" pitchFamily="18" charset="0"/>
                                </a:rPr>
                                <m:t>2</m:t>
                              </m:r>
                            </m:sup>
                          </m:sSup>
                          <m:r>
                            <a:rPr lang="pt-BR" sz="2400" i="1" smtClean="0">
                              <a:solidFill>
                                <a:schemeClr val="tx1"/>
                              </a:solidFill>
                              <a:highlight>
                                <a:srgbClr val="FFFFFF"/>
                              </a:highlight>
                              <a:latin typeface="Cambria Math" panose="02040503050406030204" pitchFamily="18" charset="0"/>
                            </a:rPr>
                            <m:t>+</m:t>
                          </m:r>
                          <m:r>
                            <a:rPr lang="pt-BR" sz="2400" i="1" smtClean="0">
                              <a:solidFill>
                                <a:schemeClr val="tx1"/>
                              </a:solidFill>
                              <a:highlight>
                                <a:srgbClr val="FFFFFF"/>
                              </a:highlight>
                              <a:latin typeface="Cambria Math" panose="02040503050406030204" pitchFamily="18" charset="0"/>
                            </a:rPr>
                            <m:t>1</m:t>
                          </m:r>
                        </m:num>
                        <m:den>
                          <m:r>
                            <a:rPr lang="pt-BR" sz="2400" i="1" smtClean="0">
                              <a:solidFill>
                                <a:schemeClr val="tx1"/>
                              </a:solidFill>
                              <a:highlight>
                                <a:srgbClr val="FFFFFF"/>
                              </a:highlight>
                              <a:latin typeface="Cambria Math" panose="02040503050406030204" pitchFamily="18" charset="0"/>
                            </a:rPr>
                            <m:t>2</m:t>
                          </m:r>
                          <m:r>
                            <a:rPr lang="pt-BR" sz="2400" i="1" smtClean="0">
                              <a:solidFill>
                                <a:schemeClr val="tx1"/>
                              </a:solidFill>
                              <a:highlight>
                                <a:srgbClr val="FFFFFF"/>
                              </a:highlight>
                              <a:latin typeface="Cambria Math" panose="02040503050406030204" pitchFamily="18" charset="0"/>
                            </a:rPr>
                            <m:t>𝑘</m:t>
                          </m:r>
                        </m:den>
                      </m:f>
                    </m:oMath>
                  </m:oMathPara>
                </a14:m>
                <a:endParaRPr lang="ar-AE" sz="2400" dirty="0">
                  <a:solidFill>
                    <a:srgbClr val="002060"/>
                  </a:solidFill>
                  <a:highlight>
                    <a:srgbClr val="FFFFFF"/>
                  </a:highlight>
                </a:endParaRPr>
              </a:p>
              <a:p>
                <a:pPr marL="88900" algn="ctr">
                  <a:buClr>
                    <a:srgbClr val="073763"/>
                  </a:buClr>
                  <a:buSzPts val="2200"/>
                </a:pPr>
                <a:endParaRPr lang="ar-AE" sz="2400" dirty="0">
                  <a:solidFill>
                    <a:srgbClr val="002060"/>
                  </a:solidFill>
                  <a:highlight>
                    <a:srgbClr val="FFFFFF"/>
                  </a:highlight>
                </a:endParaRPr>
              </a:p>
              <a:p>
                <a:pPr marL="88900" algn="ctr">
                  <a:buClr>
                    <a:srgbClr val="073763"/>
                  </a:buClr>
                  <a:buSzPts val="2200"/>
                </a:pPr>
                <a:endParaRPr lang="ar-AE" sz="2400" dirty="0">
                  <a:solidFill>
                    <a:srgbClr val="002060"/>
                  </a:solidFill>
                  <a:highlight>
                    <a:srgbClr val="FFFFFF"/>
                  </a:highlight>
                </a:endParaRPr>
              </a:p>
            </p:txBody>
          </p:sp>
        </mc:Choice>
        <mc:Fallback xmlns="">
          <p:sp>
            <p:nvSpPr>
              <p:cNvPr id="8" name="Google Shape;458;p49">
                <a:extLst>
                  <a:ext uri="{FF2B5EF4-FFF2-40B4-BE49-F238E27FC236}">
                    <a16:creationId xmlns:a16="http://schemas.microsoft.com/office/drawing/2014/main" id="{A5CDBF21-0B89-D7DB-02ED-605599967ECD}"/>
                  </a:ext>
                </a:extLst>
              </p:cNvPr>
              <p:cNvSpPr txBox="1">
                <a:spLocks noRot="1" noChangeAspect="1" noMove="1" noResize="1" noEditPoints="1" noAdjustHandles="1" noChangeArrowheads="1" noChangeShapeType="1" noTextEdit="1"/>
              </p:cNvSpPr>
              <p:nvPr/>
            </p:nvSpPr>
            <p:spPr>
              <a:xfrm>
                <a:off x="621563" y="1104775"/>
                <a:ext cx="7878300" cy="2884519"/>
              </a:xfrm>
              <a:prstGeom prst="rect">
                <a:avLst/>
              </a:prstGeom>
              <a:blipFill>
                <a:blip r:embed="rId2"/>
                <a:stretch>
                  <a:fillRect l="-929" r="-619"/>
                </a:stretch>
              </a:blipFill>
            </p:spPr>
            <p:txBody>
              <a:bodyPr/>
              <a:lstStyle/>
              <a:p>
                <a:r>
                  <a:rPr lang="pt-BR">
                    <a:noFill/>
                  </a:rPr>
                  <a:t> </a:t>
                </a:r>
              </a:p>
            </p:txBody>
          </p:sp>
        </mc:Fallback>
      </mc:AlternateContent>
    </p:spTree>
    <p:extLst>
      <p:ext uri="{BB962C8B-B14F-4D97-AF65-F5344CB8AC3E}">
        <p14:creationId xmlns:p14="http://schemas.microsoft.com/office/powerpoint/2010/main" val="8951298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a:t>TEDA</a:t>
            </a:r>
          </a:p>
        </p:txBody>
      </p:sp>
      <mc:AlternateContent xmlns:mc="http://schemas.openxmlformats.org/markup-compatibility/2006" xmlns:a14="http://schemas.microsoft.com/office/drawing/2010/main">
        <mc:Choice Requires="a14">
          <p:sp>
            <p:nvSpPr>
              <p:cNvPr id="5" name="Google Shape;458;p49">
                <a:extLst>
                  <a:ext uri="{FF2B5EF4-FFF2-40B4-BE49-F238E27FC236}">
                    <a16:creationId xmlns:a16="http://schemas.microsoft.com/office/drawing/2014/main" id="{6061AE09-22F6-5CA1-FD9F-23A93FB41DF6}"/>
                  </a:ext>
                </a:extLst>
              </p:cNvPr>
              <p:cNvSpPr txBox="1">
                <a:spLocks/>
              </p:cNvSpPr>
              <p:nvPr/>
            </p:nvSpPr>
            <p:spPr>
              <a:xfrm>
                <a:off x="621563" y="1104776"/>
                <a:ext cx="7878300" cy="159427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ClrTx/>
                  <a:buSzPts val="2200"/>
                  <a:buFont typeface="Arial" panose="020B0604020202020204" pitchFamily="34" charset="0"/>
                  <a:buChar char="•"/>
                </a:pPr>
                <a:r>
                  <a:rPr lang="en-US" sz="1800" dirty="0">
                    <a:solidFill>
                      <a:schemeClr val="tx1"/>
                    </a:solidFill>
                    <a:latin typeface="Lato"/>
                    <a:ea typeface="Lato"/>
                    <a:cs typeface="Lato"/>
                    <a:sym typeface="Lato"/>
                  </a:rPr>
                  <a:t>Therefore, the value of </a:t>
                </a:r>
                <a:r>
                  <a:rPr lang="en-US" sz="1800" b="1" i="1" dirty="0">
                    <a:solidFill>
                      <a:schemeClr val="tx1"/>
                    </a:solidFill>
                    <a:latin typeface="Lato"/>
                    <a:ea typeface="Lato"/>
                    <a:cs typeface="Lato"/>
                    <a:sym typeface="Lato"/>
                  </a:rPr>
                  <a:t>m</a:t>
                </a:r>
                <a:r>
                  <a:rPr lang="en-US" sz="1800" dirty="0">
                    <a:solidFill>
                      <a:schemeClr val="tx1"/>
                    </a:solidFill>
                    <a:latin typeface="Lato"/>
                    <a:ea typeface="Lato"/>
                    <a:cs typeface="Lato"/>
                    <a:sym typeface="Lato"/>
                  </a:rPr>
                  <a:t> represents the </a:t>
                </a:r>
                <a:r>
                  <a:rPr lang="en-US" sz="1800" b="1" i="1" dirty="0">
                    <a:solidFill>
                      <a:schemeClr val="tx1"/>
                    </a:solidFill>
                    <a:latin typeface="Lato"/>
                    <a:ea typeface="Lato"/>
                    <a:cs typeface="Lato"/>
                    <a:sym typeface="Lato"/>
                  </a:rPr>
                  <a:t>threshold of sensitivity of the method</a:t>
                </a:r>
                <a:r>
                  <a:rPr lang="en-US" sz="1800" dirty="0">
                    <a:solidFill>
                      <a:schemeClr val="tx1"/>
                    </a:solidFill>
                    <a:latin typeface="Lato"/>
                    <a:ea typeface="Lato"/>
                    <a:cs typeface="Lato"/>
                    <a:sym typeface="Lato"/>
                  </a:rPr>
                  <a:t>. The larger the value of </a:t>
                </a:r>
                <a:r>
                  <a:rPr lang="en-US" sz="1800" b="1" i="1" dirty="0">
                    <a:solidFill>
                      <a:schemeClr val="tx1"/>
                    </a:solidFill>
                    <a:latin typeface="Lato"/>
                    <a:ea typeface="Lato"/>
                    <a:cs typeface="Lato"/>
                    <a:sym typeface="Lato"/>
                  </a:rPr>
                  <a:t>m</a:t>
                </a:r>
                <a:r>
                  <a:rPr lang="en-US" sz="1800" dirty="0">
                    <a:solidFill>
                      <a:schemeClr val="tx1"/>
                    </a:solidFill>
                    <a:latin typeface="Lato"/>
                    <a:ea typeface="Lato"/>
                    <a:cs typeface="Lato"/>
                    <a:sym typeface="Lato"/>
                  </a:rPr>
                  <a:t>, the less sensitive the algorithm will be. If the normalized eccentricity (</a:t>
                </a:r>
                <a14:m>
                  <m:oMath xmlns:m="http://schemas.openxmlformats.org/officeDocument/2006/math">
                    <m:sSub>
                      <m:sSubPr>
                        <m:ctrlPr>
                          <a:rPr lang="ar-AE" sz="1800" i="1" smtClean="0">
                            <a:solidFill>
                              <a:schemeClr val="tx1"/>
                            </a:solidFill>
                            <a:highlight>
                              <a:srgbClr val="FFFFFF"/>
                            </a:highlight>
                            <a:latin typeface="Cambria Math" panose="02040503050406030204" pitchFamily="18" charset="0"/>
                            <a:sym typeface="Overpass"/>
                          </a:rPr>
                        </m:ctrlPr>
                      </m:sSubPr>
                      <m:e>
                        <m:r>
                          <a:rPr lang="ar-AE" sz="1800" i="1" smtClean="0">
                            <a:solidFill>
                              <a:schemeClr val="tx1"/>
                            </a:solidFill>
                            <a:highlight>
                              <a:srgbClr val="FFFFFF"/>
                            </a:highlight>
                            <a:latin typeface="Cambria Math" panose="02040503050406030204" pitchFamily="18" charset="0"/>
                            <a:ea typeface="Cambria Math" panose="02040503050406030204" pitchFamily="18" charset="0"/>
                            <a:sym typeface="Overpass"/>
                          </a:rPr>
                          <m:t>𝜁</m:t>
                        </m:r>
                      </m:e>
                      <m:sub>
                        <m:r>
                          <a:rPr lang="ar-AE" sz="1800" i="1" smtClean="0">
                            <a:solidFill>
                              <a:schemeClr val="tx1"/>
                            </a:solidFill>
                            <a:highlight>
                              <a:srgbClr val="FFFFFF"/>
                            </a:highlight>
                            <a:latin typeface="Cambria Math" panose="02040503050406030204" pitchFamily="18" charset="0"/>
                            <a:sym typeface="Overpass"/>
                          </a:rPr>
                          <m:t>𝑘</m:t>
                        </m:r>
                      </m:sub>
                    </m:sSub>
                    <m:d>
                      <m:dPr>
                        <m:ctrlPr>
                          <a:rPr lang="ar-AE" sz="1800" i="1" smtClean="0">
                            <a:solidFill>
                              <a:schemeClr val="tx1"/>
                            </a:solidFill>
                            <a:highlight>
                              <a:srgbClr val="FFFFFF"/>
                            </a:highlight>
                            <a:latin typeface="Cambria Math" panose="02040503050406030204" pitchFamily="18" charset="0"/>
                            <a:sym typeface="Overpass"/>
                          </a:rPr>
                        </m:ctrlPr>
                      </m:dPr>
                      <m:e>
                        <m:r>
                          <a:rPr lang="ar-AE" sz="1800" i="1" smtClean="0">
                            <a:solidFill>
                              <a:schemeClr val="tx1"/>
                            </a:solidFill>
                            <a:highlight>
                              <a:srgbClr val="FFFFFF"/>
                            </a:highlight>
                            <a:latin typeface="Cambria Math" panose="02040503050406030204" pitchFamily="18" charset="0"/>
                            <a:sym typeface="Overpass"/>
                          </a:rPr>
                          <m:t>𝑥</m:t>
                        </m:r>
                      </m:e>
                    </m:d>
                  </m:oMath>
                </a14:m>
                <a:r>
                  <a:rPr lang="en-US" sz="1800" dirty="0">
                    <a:solidFill>
                      <a:schemeClr val="tx1"/>
                    </a:solidFill>
                    <a:latin typeface="Lato"/>
                    <a:ea typeface="Lato"/>
                    <a:cs typeface="Lato"/>
                    <a:sym typeface="Lato"/>
                  </a:rPr>
                  <a:t>) is greater than the second term, being a true proposition, then </a:t>
                </a:r>
                <a14:m>
                  <m:oMath xmlns:m="http://schemas.openxmlformats.org/officeDocument/2006/math">
                    <m:sSub>
                      <m:sSubPr>
                        <m:ctrlPr>
                          <a:rPr lang="pt-BR" sz="1800" i="1">
                            <a:solidFill>
                              <a:schemeClr val="tx1"/>
                            </a:solidFill>
                            <a:highlight>
                              <a:srgbClr val="FFFFFF"/>
                            </a:highlight>
                            <a:latin typeface="Cambria Math" panose="02040503050406030204" pitchFamily="18" charset="0"/>
                          </a:rPr>
                        </m:ctrlPr>
                      </m:sSubPr>
                      <m:e>
                        <m:r>
                          <a:rPr lang="pt-BR" sz="1800" i="1">
                            <a:solidFill>
                              <a:schemeClr val="tx1"/>
                            </a:solidFill>
                            <a:highlight>
                              <a:srgbClr val="FFFFFF"/>
                            </a:highlight>
                            <a:latin typeface="Cambria Math" panose="02040503050406030204" pitchFamily="18" charset="0"/>
                          </a:rPr>
                          <m:t>𝑥</m:t>
                        </m:r>
                      </m:e>
                      <m:sub>
                        <m:r>
                          <a:rPr lang="pt-BR" sz="1800" i="1">
                            <a:solidFill>
                              <a:schemeClr val="tx1"/>
                            </a:solidFill>
                            <a:highlight>
                              <a:srgbClr val="FFFFFF"/>
                            </a:highlight>
                            <a:latin typeface="Cambria Math" panose="02040503050406030204" pitchFamily="18" charset="0"/>
                          </a:rPr>
                          <m:t>𝑘</m:t>
                        </m:r>
                      </m:sub>
                    </m:sSub>
                  </m:oMath>
                </a14:m>
                <a:r>
                  <a:rPr lang="en-US" sz="1800" dirty="0">
                    <a:solidFill>
                      <a:schemeClr val="tx1"/>
                    </a:solidFill>
                    <a:latin typeface="Lato"/>
                    <a:ea typeface="Lato"/>
                    <a:cs typeface="Lato"/>
                    <a:sym typeface="Lato"/>
                  </a:rPr>
                  <a:t> will be an outlier.</a:t>
                </a:r>
              </a:p>
              <a:p>
                <a:pPr marL="88900" algn="ctr">
                  <a:buClr>
                    <a:srgbClr val="073763"/>
                  </a:buClr>
                  <a:buSzPts val="2200"/>
                </a:pPr>
                <a:endParaRPr lang="ar-AE" sz="2400" dirty="0">
                  <a:solidFill>
                    <a:srgbClr val="002060"/>
                  </a:solidFill>
                  <a:highlight>
                    <a:srgbClr val="FFFFFF"/>
                  </a:highlight>
                </a:endParaRPr>
              </a:p>
            </p:txBody>
          </p:sp>
        </mc:Choice>
        <mc:Fallback xmlns="">
          <p:sp>
            <p:nvSpPr>
              <p:cNvPr id="5" name="Google Shape;458;p49">
                <a:extLst>
                  <a:ext uri="{FF2B5EF4-FFF2-40B4-BE49-F238E27FC236}">
                    <a16:creationId xmlns:a16="http://schemas.microsoft.com/office/drawing/2014/main" id="{6061AE09-22F6-5CA1-FD9F-23A93FB41DF6}"/>
                  </a:ext>
                </a:extLst>
              </p:cNvPr>
              <p:cNvSpPr txBox="1">
                <a:spLocks noRot="1" noChangeAspect="1" noMove="1" noResize="1" noEditPoints="1" noAdjustHandles="1" noChangeArrowheads="1" noChangeShapeType="1" noTextEdit="1"/>
              </p:cNvSpPr>
              <p:nvPr/>
            </p:nvSpPr>
            <p:spPr>
              <a:xfrm>
                <a:off x="621563" y="1104776"/>
                <a:ext cx="7878300" cy="1594276"/>
              </a:xfrm>
              <a:prstGeom prst="rect">
                <a:avLst/>
              </a:prstGeom>
              <a:blipFill>
                <a:blip r:embed="rId2"/>
                <a:stretch>
                  <a:fillRect l="-929" t="-3053" r="-619"/>
                </a:stretch>
              </a:blipFill>
            </p:spPr>
            <p:txBody>
              <a:bodyPr/>
              <a:lstStyle/>
              <a:p>
                <a:r>
                  <a:rPr lang="pt-BR">
                    <a:noFill/>
                  </a:rPr>
                  <a:t> </a:t>
                </a:r>
              </a:p>
            </p:txBody>
          </p:sp>
        </mc:Fallback>
      </mc:AlternateContent>
      <p:pic>
        <p:nvPicPr>
          <p:cNvPr id="6" name="Picture 2" descr="Simple ways to Detect Outliers. In Machine learning, whenever we train… |  by Uzma Alfatmi | Medium">
            <a:extLst>
              <a:ext uri="{FF2B5EF4-FFF2-40B4-BE49-F238E27FC236}">
                <a16:creationId xmlns:a16="http://schemas.microsoft.com/office/drawing/2014/main" id="{F7E513A8-DDAE-E468-3911-758073A90F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44" t="14318" r="12737" b="9415"/>
          <a:stretch/>
        </p:blipFill>
        <p:spPr bwMode="auto">
          <a:xfrm>
            <a:off x="1440702" y="2420574"/>
            <a:ext cx="3530954" cy="23114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A8BF2E23-8BF9-C9AF-1B8D-239B39524BDA}"/>
                  </a:ext>
                </a:extLst>
              </p:cNvPr>
              <p:cNvSpPr txBox="1"/>
              <p:nvPr/>
            </p:nvSpPr>
            <p:spPr>
              <a:xfrm>
                <a:off x="5368564" y="2910853"/>
                <a:ext cx="2334734" cy="802527"/>
              </a:xfrm>
              <a:prstGeom prst="rect">
                <a:avLst/>
              </a:prstGeom>
              <a:noFill/>
              <a:ln>
                <a:solidFill>
                  <a:schemeClr val="tx1">
                    <a:lumMod val="95000"/>
                    <a:lumOff val="5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ar-AE" sz="2300" b="0" i="1" smtClean="0">
                              <a:solidFill>
                                <a:schemeClr val="tx1"/>
                              </a:solidFill>
                              <a:highlight>
                                <a:srgbClr val="FFFFFF"/>
                              </a:highlight>
                              <a:latin typeface="Cambria Math" panose="02040503050406030204" pitchFamily="18" charset="0"/>
                            </a:rPr>
                          </m:ctrlPr>
                        </m:sSubPr>
                        <m:e>
                          <m:r>
                            <a:rPr lang="ar-AE" sz="2300" b="0" i="1" smtClean="0">
                              <a:solidFill>
                                <a:schemeClr val="tx1"/>
                              </a:solidFill>
                              <a:highlight>
                                <a:srgbClr val="FFFFFF"/>
                              </a:highlight>
                              <a:latin typeface="Cambria Math" panose="02040503050406030204" pitchFamily="18" charset="0"/>
                              <a:ea typeface="Cambria Math" panose="02040503050406030204" pitchFamily="18" charset="0"/>
                            </a:rPr>
                            <m:t>𝜁</m:t>
                          </m:r>
                        </m:e>
                        <m:sub>
                          <m:r>
                            <a:rPr lang="ar-AE" sz="2300" b="0" i="1" smtClean="0">
                              <a:solidFill>
                                <a:schemeClr val="tx1"/>
                              </a:solidFill>
                              <a:highlight>
                                <a:srgbClr val="FFFFFF"/>
                              </a:highlight>
                              <a:latin typeface="Cambria Math" panose="02040503050406030204" pitchFamily="18" charset="0"/>
                            </a:rPr>
                            <m:t>𝑘</m:t>
                          </m:r>
                        </m:sub>
                      </m:sSub>
                      <m:d>
                        <m:dPr>
                          <m:ctrlPr>
                            <a:rPr lang="ar-AE" sz="2300" b="0" i="1" smtClean="0">
                              <a:solidFill>
                                <a:schemeClr val="tx1"/>
                              </a:solidFill>
                              <a:highlight>
                                <a:srgbClr val="FFFFFF"/>
                              </a:highlight>
                              <a:latin typeface="Cambria Math" panose="02040503050406030204" pitchFamily="18" charset="0"/>
                            </a:rPr>
                          </m:ctrlPr>
                        </m:dPr>
                        <m:e>
                          <m:r>
                            <a:rPr lang="ar-AE" sz="2300" b="0" i="1" smtClean="0">
                              <a:solidFill>
                                <a:schemeClr val="tx1"/>
                              </a:solidFill>
                              <a:highlight>
                                <a:srgbClr val="FFFFFF"/>
                              </a:highlight>
                              <a:latin typeface="Cambria Math" panose="02040503050406030204" pitchFamily="18" charset="0"/>
                            </a:rPr>
                            <m:t>𝑥</m:t>
                          </m:r>
                        </m:e>
                      </m:d>
                      <m:r>
                        <a:rPr lang="pt-BR" sz="2300" i="1">
                          <a:solidFill>
                            <a:schemeClr val="tx1"/>
                          </a:solidFill>
                          <a:highlight>
                            <a:srgbClr val="FFFFFF"/>
                          </a:highlight>
                          <a:latin typeface="Cambria Math" panose="02040503050406030204" pitchFamily="18" charset="0"/>
                          <a:ea typeface="Cambria Math" panose="02040503050406030204" pitchFamily="18" charset="0"/>
                        </a:rPr>
                        <m:t>≥</m:t>
                      </m:r>
                      <m:f>
                        <m:fPr>
                          <m:ctrlPr>
                            <a:rPr lang="ar-AE" sz="2300" b="0" i="1" smtClean="0">
                              <a:solidFill>
                                <a:schemeClr val="tx1"/>
                              </a:solidFill>
                              <a:highlight>
                                <a:srgbClr val="FFFFFF"/>
                              </a:highlight>
                              <a:latin typeface="Cambria Math" panose="02040503050406030204" pitchFamily="18" charset="0"/>
                            </a:rPr>
                          </m:ctrlPr>
                        </m:fPr>
                        <m:num>
                          <m:sSup>
                            <m:sSupPr>
                              <m:ctrlPr>
                                <a:rPr lang="ar-AE" sz="2300" b="0" i="1" smtClean="0">
                                  <a:solidFill>
                                    <a:schemeClr val="tx1"/>
                                  </a:solidFill>
                                  <a:highlight>
                                    <a:srgbClr val="FFFFFF"/>
                                  </a:highlight>
                                  <a:latin typeface="Cambria Math" panose="02040503050406030204" pitchFamily="18" charset="0"/>
                                </a:rPr>
                              </m:ctrlPr>
                            </m:sSupPr>
                            <m:e>
                              <m:r>
                                <a:rPr lang="pt-BR" sz="2300" b="0" i="1" smtClean="0">
                                  <a:solidFill>
                                    <a:schemeClr val="tx1"/>
                                  </a:solidFill>
                                  <a:highlight>
                                    <a:srgbClr val="FFFFFF"/>
                                  </a:highlight>
                                  <a:latin typeface="Cambria Math" panose="02040503050406030204" pitchFamily="18" charset="0"/>
                                </a:rPr>
                                <m:t>𝑚</m:t>
                              </m:r>
                            </m:e>
                            <m:sup>
                              <m:r>
                                <a:rPr lang="pt-BR" sz="2300" b="0" i="1" smtClean="0">
                                  <a:solidFill>
                                    <a:schemeClr val="tx1"/>
                                  </a:solidFill>
                                  <a:highlight>
                                    <a:srgbClr val="FFFFFF"/>
                                  </a:highlight>
                                  <a:latin typeface="Cambria Math" panose="02040503050406030204" pitchFamily="18" charset="0"/>
                                </a:rPr>
                                <m:t>2</m:t>
                              </m:r>
                            </m:sup>
                          </m:sSup>
                          <m:r>
                            <a:rPr lang="pt-BR" sz="2300" b="0" i="1" smtClean="0">
                              <a:solidFill>
                                <a:schemeClr val="tx1"/>
                              </a:solidFill>
                              <a:highlight>
                                <a:srgbClr val="FFFFFF"/>
                              </a:highlight>
                              <a:latin typeface="Cambria Math" panose="02040503050406030204" pitchFamily="18" charset="0"/>
                            </a:rPr>
                            <m:t>+</m:t>
                          </m:r>
                          <m:r>
                            <a:rPr lang="pt-BR" sz="2300" b="0" i="1" smtClean="0">
                              <a:solidFill>
                                <a:schemeClr val="tx1"/>
                              </a:solidFill>
                              <a:highlight>
                                <a:srgbClr val="FFFFFF"/>
                              </a:highlight>
                              <a:latin typeface="Cambria Math" panose="02040503050406030204" pitchFamily="18" charset="0"/>
                            </a:rPr>
                            <m:t>1</m:t>
                          </m:r>
                        </m:num>
                        <m:den>
                          <m:r>
                            <a:rPr lang="pt-BR" sz="2300" b="0" i="1" smtClean="0">
                              <a:solidFill>
                                <a:schemeClr val="tx1"/>
                              </a:solidFill>
                              <a:highlight>
                                <a:srgbClr val="FFFFFF"/>
                              </a:highlight>
                              <a:latin typeface="Cambria Math" panose="02040503050406030204" pitchFamily="18" charset="0"/>
                            </a:rPr>
                            <m:t>2</m:t>
                          </m:r>
                          <m:r>
                            <a:rPr lang="pt-BR" sz="2300" b="0" i="1" smtClean="0">
                              <a:solidFill>
                                <a:schemeClr val="tx1"/>
                              </a:solidFill>
                              <a:highlight>
                                <a:srgbClr val="FFFFFF"/>
                              </a:highlight>
                              <a:latin typeface="Cambria Math" panose="02040503050406030204" pitchFamily="18" charset="0"/>
                            </a:rPr>
                            <m:t>𝑘</m:t>
                          </m:r>
                        </m:den>
                      </m:f>
                    </m:oMath>
                  </m:oMathPara>
                </a14:m>
                <a:endParaRPr lang="pt-BR" sz="2300" dirty="0"/>
              </a:p>
            </p:txBody>
          </p:sp>
        </mc:Choice>
        <mc:Fallback xmlns="">
          <p:sp>
            <p:nvSpPr>
              <p:cNvPr id="7" name="CaixaDeTexto 6">
                <a:extLst>
                  <a:ext uri="{FF2B5EF4-FFF2-40B4-BE49-F238E27FC236}">
                    <a16:creationId xmlns:a16="http://schemas.microsoft.com/office/drawing/2014/main" id="{A8BF2E23-8BF9-C9AF-1B8D-239B39524BDA}"/>
                  </a:ext>
                </a:extLst>
              </p:cNvPr>
              <p:cNvSpPr txBox="1">
                <a:spLocks noRot="1" noChangeAspect="1" noMove="1" noResize="1" noEditPoints="1" noAdjustHandles="1" noChangeArrowheads="1" noChangeShapeType="1" noTextEdit="1"/>
              </p:cNvSpPr>
              <p:nvPr/>
            </p:nvSpPr>
            <p:spPr>
              <a:xfrm>
                <a:off x="5368564" y="2910853"/>
                <a:ext cx="2334734" cy="802527"/>
              </a:xfrm>
              <a:prstGeom prst="rect">
                <a:avLst/>
              </a:prstGeom>
              <a:blipFill>
                <a:blip r:embed="rId4"/>
                <a:stretch>
                  <a:fillRect/>
                </a:stretch>
              </a:blipFill>
              <a:ln>
                <a:solidFill>
                  <a:schemeClr val="tx1">
                    <a:lumMod val="95000"/>
                    <a:lumOff val="5000"/>
                  </a:schemeClr>
                </a:solidFill>
              </a:ln>
            </p:spPr>
            <p:txBody>
              <a:bodyPr/>
              <a:lstStyle/>
              <a:p>
                <a:r>
                  <a:rPr lang="pt-BR">
                    <a:noFill/>
                  </a:rPr>
                  <a:t> </a:t>
                </a:r>
              </a:p>
            </p:txBody>
          </p:sp>
        </mc:Fallback>
      </mc:AlternateContent>
    </p:spTree>
    <p:extLst>
      <p:ext uri="{BB962C8B-B14F-4D97-AF65-F5344CB8AC3E}">
        <p14:creationId xmlns:p14="http://schemas.microsoft.com/office/powerpoint/2010/main" val="34813661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pPr>
              <a:buClrTx/>
              <a:buSzPts val="2200"/>
            </a:pPr>
            <a:r>
              <a:rPr lang="en-US" sz="3200" dirty="0">
                <a:solidFill>
                  <a:schemeClr val="tx1"/>
                </a:solidFill>
                <a:latin typeface="Lato"/>
                <a:ea typeface="Lato"/>
                <a:cs typeface="Lato"/>
                <a:sym typeface="Lato"/>
              </a:rPr>
              <a:t>Acknowledgment</a:t>
            </a:r>
          </a:p>
        </p:txBody>
      </p:sp>
      <p:sp>
        <p:nvSpPr>
          <p:cNvPr id="5" name="Google Shape;458;p49">
            <a:extLst>
              <a:ext uri="{FF2B5EF4-FFF2-40B4-BE49-F238E27FC236}">
                <a16:creationId xmlns:a16="http://schemas.microsoft.com/office/drawing/2014/main" id="{6061AE09-22F6-5CA1-FD9F-23A93FB41DF6}"/>
              </a:ext>
            </a:extLst>
          </p:cNvPr>
          <p:cNvSpPr txBox="1">
            <a:spLocks/>
          </p:cNvSpPr>
          <p:nvPr/>
        </p:nvSpPr>
        <p:spPr>
          <a:xfrm>
            <a:off x="621563" y="1104776"/>
            <a:ext cx="7878300" cy="159427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Tx/>
              <a:buSzPts val="2200"/>
            </a:pPr>
            <a:r>
              <a:rPr lang="en-US" sz="1800" dirty="0">
                <a:solidFill>
                  <a:schemeClr val="tx1"/>
                </a:solidFill>
                <a:latin typeface="Lato"/>
                <a:ea typeface="Lato"/>
                <a:cs typeface="Lato"/>
                <a:sym typeface="Lato"/>
              </a:rPr>
              <a:t>This study was financed in part by the </a:t>
            </a:r>
            <a:r>
              <a:rPr lang="en-US" sz="1800" dirty="0" err="1">
                <a:solidFill>
                  <a:schemeClr val="tx1"/>
                </a:solidFill>
                <a:latin typeface="Lato"/>
                <a:ea typeface="Lato"/>
                <a:cs typeface="Lato"/>
                <a:sym typeface="Lato"/>
              </a:rPr>
              <a:t>Coordenação</a:t>
            </a:r>
            <a:r>
              <a:rPr lang="en-US" sz="1800" dirty="0">
                <a:solidFill>
                  <a:schemeClr val="tx1"/>
                </a:solidFill>
                <a:latin typeface="Lato"/>
                <a:ea typeface="Lato"/>
                <a:cs typeface="Lato"/>
                <a:sym typeface="Lato"/>
              </a:rPr>
              <a:t> de </a:t>
            </a:r>
            <a:r>
              <a:rPr lang="en-US" sz="1800" dirty="0" err="1">
                <a:solidFill>
                  <a:schemeClr val="tx1"/>
                </a:solidFill>
                <a:latin typeface="Lato"/>
                <a:ea typeface="Lato"/>
                <a:cs typeface="Lato"/>
                <a:sym typeface="Lato"/>
              </a:rPr>
              <a:t>Aperfeiçoamento</a:t>
            </a:r>
            <a:r>
              <a:rPr lang="en-US" sz="1800" dirty="0">
                <a:solidFill>
                  <a:schemeClr val="tx1"/>
                </a:solidFill>
                <a:latin typeface="Lato"/>
                <a:ea typeface="Lato"/>
                <a:cs typeface="Lato"/>
                <a:sym typeface="Lato"/>
              </a:rPr>
              <a:t> de </a:t>
            </a:r>
            <a:r>
              <a:rPr lang="en-US" sz="1800" dirty="0" err="1">
                <a:solidFill>
                  <a:schemeClr val="tx1"/>
                </a:solidFill>
                <a:latin typeface="Lato"/>
                <a:ea typeface="Lato"/>
                <a:cs typeface="Lato"/>
                <a:sym typeface="Lato"/>
              </a:rPr>
              <a:t>Pessoal</a:t>
            </a:r>
            <a:r>
              <a:rPr lang="en-US" sz="1800" dirty="0">
                <a:solidFill>
                  <a:schemeClr val="tx1"/>
                </a:solidFill>
                <a:latin typeface="Lato"/>
                <a:ea typeface="Lato"/>
                <a:cs typeface="Lato"/>
                <a:sym typeface="Lato"/>
              </a:rPr>
              <a:t> de </a:t>
            </a:r>
            <a:r>
              <a:rPr lang="en-US" sz="1800" dirty="0" err="1">
                <a:solidFill>
                  <a:schemeClr val="tx1"/>
                </a:solidFill>
                <a:latin typeface="Lato"/>
                <a:ea typeface="Lato"/>
                <a:cs typeface="Lato"/>
                <a:sym typeface="Lato"/>
              </a:rPr>
              <a:t>Nível</a:t>
            </a:r>
            <a:r>
              <a:rPr lang="en-US" sz="1800" dirty="0">
                <a:solidFill>
                  <a:schemeClr val="tx1"/>
                </a:solidFill>
                <a:latin typeface="Lato"/>
                <a:ea typeface="Lato"/>
                <a:cs typeface="Lato"/>
                <a:sym typeface="Lato"/>
              </a:rPr>
              <a:t> Superior - </a:t>
            </a:r>
            <a:r>
              <a:rPr lang="en-US" sz="1800" dirty="0" err="1">
                <a:solidFill>
                  <a:schemeClr val="tx1"/>
                </a:solidFill>
                <a:latin typeface="Lato"/>
                <a:ea typeface="Lato"/>
                <a:cs typeface="Lato"/>
                <a:sym typeface="Lato"/>
              </a:rPr>
              <a:t>Brasil</a:t>
            </a:r>
            <a:r>
              <a:rPr lang="en-US" sz="1800" dirty="0">
                <a:solidFill>
                  <a:schemeClr val="tx1"/>
                </a:solidFill>
                <a:latin typeface="Lato"/>
                <a:ea typeface="Lato"/>
                <a:cs typeface="Lato"/>
                <a:sym typeface="Lato"/>
              </a:rPr>
              <a:t> (CAPES) - Finance Code 001.</a:t>
            </a:r>
            <a:endParaRPr lang="ar-AE" sz="2400" dirty="0">
              <a:solidFill>
                <a:srgbClr val="002060"/>
              </a:solidFill>
              <a:highlight>
                <a:srgbClr val="FFFFFF"/>
              </a:highlight>
            </a:endParaRPr>
          </a:p>
        </p:txBody>
      </p:sp>
    </p:spTree>
    <p:extLst>
      <p:ext uri="{BB962C8B-B14F-4D97-AF65-F5344CB8AC3E}">
        <p14:creationId xmlns:p14="http://schemas.microsoft.com/office/powerpoint/2010/main" val="40812478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 name="Google Shape;265;p32">
            <a:extLst>
              <a:ext uri="{FF2B5EF4-FFF2-40B4-BE49-F238E27FC236}">
                <a16:creationId xmlns:a16="http://schemas.microsoft.com/office/drawing/2014/main" id="{A994EC33-5CC6-E55C-EC62-951A772427FF}"/>
              </a:ext>
            </a:extLst>
          </p:cNvPr>
          <p:cNvSpPr/>
          <p:nvPr/>
        </p:nvSpPr>
        <p:spPr>
          <a:xfrm>
            <a:off x="125200" y="106200"/>
            <a:ext cx="8940900" cy="49311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8" name="Google Shape;958;p96"/>
          <p:cNvGrpSpPr/>
          <p:nvPr/>
        </p:nvGrpSpPr>
        <p:grpSpPr>
          <a:xfrm>
            <a:off x="4360149" y="632092"/>
            <a:ext cx="3879489" cy="3879489"/>
            <a:chOff x="4522050" y="622650"/>
            <a:chExt cx="3898200" cy="3898200"/>
          </a:xfrm>
        </p:grpSpPr>
        <p:sp>
          <p:nvSpPr>
            <p:cNvPr id="959" name="Google Shape;959;p96"/>
            <p:cNvSpPr/>
            <p:nvPr/>
          </p:nvSpPr>
          <p:spPr>
            <a:xfrm>
              <a:off x="4522050" y="622650"/>
              <a:ext cx="3898200" cy="3898200"/>
            </a:xfrm>
            <a:prstGeom prst="ellipse">
              <a:avLst/>
            </a:prstGeom>
            <a:solidFill>
              <a:schemeClr val="tx1"/>
            </a:solidFill>
            <a:ln w="9525" cap="flat" cmpd="sng">
              <a:solidFill>
                <a:schemeClr val="tx1">
                  <a:lumMod val="95000"/>
                  <a:lumOff val="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960" name="Google Shape;960;p96"/>
            <p:cNvSpPr/>
            <p:nvPr/>
          </p:nvSpPr>
          <p:spPr>
            <a:xfrm>
              <a:off x="4698900" y="799500"/>
              <a:ext cx="3544500" cy="3544500"/>
            </a:xfrm>
            <a:prstGeom prst="ellipse">
              <a:avLst/>
            </a:prstGeom>
            <a:solidFill>
              <a:srgbClr val="FFFFFF"/>
            </a:solidFill>
            <a:ln w="9525" cap="flat" cmpd="sng">
              <a:solidFill>
                <a:schemeClr val="tx1">
                  <a:lumMod val="95000"/>
                  <a:lumOff val="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961" name="Google Shape;961;p96"/>
          <p:cNvSpPr txBox="1"/>
          <p:nvPr/>
        </p:nvSpPr>
        <p:spPr>
          <a:xfrm>
            <a:off x="874997" y="2742647"/>
            <a:ext cx="3291900" cy="402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600" dirty="0">
                <a:solidFill>
                  <a:schemeClr val="tx1"/>
                </a:solidFill>
                <a:latin typeface="Barlow Semi Condensed Medium"/>
                <a:ea typeface="Barlow Semi Condensed Medium"/>
                <a:cs typeface="Barlow Semi Condensed Medium"/>
                <a:sym typeface="Barlow Semi Condensed Medium"/>
              </a:rPr>
              <a:t>—George E. P. Box (British statistician)</a:t>
            </a:r>
            <a:endParaRPr sz="1600" dirty="0">
              <a:solidFill>
                <a:schemeClr val="tx1"/>
              </a:solidFill>
              <a:latin typeface="Barlow Semi Condensed Medium"/>
              <a:ea typeface="Barlow Semi Condensed Medium"/>
              <a:cs typeface="Barlow Semi Condensed Medium"/>
              <a:sym typeface="Barlow Semi Condensed Medium"/>
            </a:endParaRPr>
          </a:p>
        </p:txBody>
      </p:sp>
      <p:sp>
        <p:nvSpPr>
          <p:cNvPr id="962" name="Google Shape;962;p96"/>
          <p:cNvSpPr txBox="1"/>
          <p:nvPr/>
        </p:nvSpPr>
        <p:spPr>
          <a:xfrm>
            <a:off x="1068250" y="1853400"/>
            <a:ext cx="3291900" cy="101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b="1" i="1" dirty="0">
                <a:solidFill>
                  <a:schemeClr val="tx1"/>
                </a:solidFill>
                <a:latin typeface="Barlow Semi Condensed"/>
                <a:ea typeface="Barlow Semi Condensed"/>
                <a:cs typeface="Barlow Semi Condensed"/>
                <a:sym typeface="Barlow Semi Condensed"/>
              </a:rPr>
              <a:t>“All models are wrong, but some are useful”.</a:t>
            </a:r>
            <a:endParaRPr sz="2600" b="1" i="1" dirty="0">
              <a:solidFill>
                <a:schemeClr val="tx1"/>
              </a:solidFill>
              <a:latin typeface="Barlow Semi Condensed"/>
              <a:ea typeface="Barlow Semi Condensed"/>
              <a:cs typeface="Barlow Semi Condensed"/>
              <a:sym typeface="Barlow Semi Condensed"/>
            </a:endParaRPr>
          </a:p>
        </p:txBody>
      </p:sp>
      <p:pic>
        <p:nvPicPr>
          <p:cNvPr id="963" name="Google Shape;963;p96"/>
          <p:cNvPicPr preferRelativeResize="0"/>
          <p:nvPr/>
        </p:nvPicPr>
        <p:blipFill rotWithShape="1">
          <a:blip r:embed="rId3">
            <a:alphaModFix/>
          </a:blip>
          <a:srcRect t="14330" b="14337"/>
          <a:stretch/>
        </p:blipFill>
        <p:spPr>
          <a:xfrm>
            <a:off x="4718153" y="995200"/>
            <a:ext cx="3144600" cy="3153000"/>
          </a:xfrm>
          <a:prstGeom prst="ellipse">
            <a:avLst/>
          </a:prstGeom>
          <a:noFill/>
          <a:ln>
            <a:noFill/>
          </a:ln>
        </p:spPr>
      </p:pic>
      <p:sp>
        <p:nvSpPr>
          <p:cNvPr id="964" name="Google Shape;964;p96"/>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a:t>TEDA</a:t>
            </a:r>
          </a:p>
        </p:txBody>
      </p:sp>
      <p:sp>
        <p:nvSpPr>
          <p:cNvPr id="3" name="Google Shape;458;p49">
            <a:extLst>
              <a:ext uri="{FF2B5EF4-FFF2-40B4-BE49-F238E27FC236}">
                <a16:creationId xmlns:a16="http://schemas.microsoft.com/office/drawing/2014/main" id="{3AFD8252-FA6B-B0C4-FDF2-45076BBE96C9}"/>
              </a:ext>
            </a:extLst>
          </p:cNvPr>
          <p:cNvSpPr txBox="1">
            <a:spLocks/>
          </p:cNvSpPr>
          <p:nvPr/>
        </p:nvSpPr>
        <p:spPr>
          <a:xfrm>
            <a:off x="621563" y="1104775"/>
            <a:ext cx="4793118" cy="353894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74650" indent="-285750" algn="just">
              <a:buClr>
                <a:srgbClr val="073763"/>
              </a:buClr>
              <a:buSzPts val="2200"/>
              <a:buFont typeface="Arial" panose="020B0604020202020204" pitchFamily="34" charset="0"/>
              <a:buChar char="•"/>
            </a:pPr>
            <a:r>
              <a:rPr lang="en-US" b="1" dirty="0">
                <a:solidFill>
                  <a:schemeClr val="tx1"/>
                </a:solidFill>
                <a:highlight>
                  <a:srgbClr val="FFFFFF"/>
                </a:highlight>
                <a:latin typeface="Lato"/>
                <a:ea typeface="Lato"/>
                <a:cs typeface="Lato"/>
                <a:sym typeface="Lato"/>
              </a:rPr>
              <a:t>TEDA (Typicality and Eccentricity Data Analytics) Algorithm</a:t>
            </a:r>
            <a:r>
              <a:rPr lang="en-US" dirty="0">
                <a:solidFill>
                  <a:schemeClr val="tx1"/>
                </a:solidFill>
                <a:highlight>
                  <a:srgbClr val="FFFFFF"/>
                </a:highlight>
                <a:latin typeface="Lato"/>
                <a:ea typeface="Lato"/>
                <a:cs typeface="Lato"/>
                <a:sym typeface="Lato"/>
              </a:rPr>
              <a:t> was proposed by </a:t>
            </a:r>
            <a:r>
              <a:rPr lang="en-US" dirty="0" err="1">
                <a:solidFill>
                  <a:schemeClr val="tx1"/>
                </a:solidFill>
                <a:highlight>
                  <a:srgbClr val="FFFFFF"/>
                </a:highlight>
                <a:latin typeface="Lato"/>
                <a:ea typeface="Lato"/>
                <a:cs typeface="Lato"/>
                <a:sym typeface="Lato"/>
              </a:rPr>
              <a:t>Angelov</a:t>
            </a:r>
            <a:r>
              <a:rPr lang="en-US" dirty="0">
                <a:solidFill>
                  <a:schemeClr val="tx1"/>
                </a:solidFill>
                <a:highlight>
                  <a:srgbClr val="FFFFFF"/>
                </a:highlight>
                <a:latin typeface="Lato"/>
                <a:ea typeface="Lato"/>
                <a:cs typeface="Lato"/>
                <a:sym typeface="Lato"/>
              </a:rPr>
              <a:t> in 2014 to detect anomalies in data streams. </a:t>
            </a:r>
          </a:p>
          <a:p>
            <a:pPr marL="374650" indent="-285750" algn="just">
              <a:buClr>
                <a:srgbClr val="073763"/>
              </a:buClr>
              <a:buSzPts val="2200"/>
              <a:buFont typeface="Arial" panose="020B0604020202020204" pitchFamily="34" charset="0"/>
              <a:buChar char="•"/>
            </a:pPr>
            <a:r>
              <a:rPr lang="en-US" b="1" dirty="0">
                <a:solidFill>
                  <a:schemeClr val="tx1"/>
                </a:solidFill>
                <a:highlight>
                  <a:srgbClr val="FFFFFF"/>
                </a:highlight>
                <a:latin typeface="Lato"/>
                <a:ea typeface="Lato"/>
                <a:cs typeface="Lato"/>
                <a:sym typeface="Lato"/>
              </a:rPr>
              <a:t>Typicality</a:t>
            </a:r>
            <a:r>
              <a:rPr lang="en-US" dirty="0">
                <a:solidFill>
                  <a:schemeClr val="tx1"/>
                </a:solidFill>
                <a:highlight>
                  <a:srgbClr val="FFFFFF"/>
                </a:highlight>
                <a:latin typeface="Lato"/>
                <a:ea typeface="Lato"/>
                <a:cs typeface="Lato"/>
                <a:sym typeface="Lato"/>
              </a:rPr>
              <a:t> is the similarity of a sample to the rest of the set (based on distances between samples), while </a:t>
            </a:r>
            <a:r>
              <a:rPr lang="en-US" b="1" dirty="0">
                <a:solidFill>
                  <a:schemeClr val="tx1"/>
                </a:solidFill>
                <a:highlight>
                  <a:srgbClr val="FFFFFF"/>
                </a:highlight>
                <a:latin typeface="Lato"/>
                <a:ea typeface="Lato"/>
                <a:cs typeface="Lato"/>
                <a:sym typeface="Lato"/>
              </a:rPr>
              <a:t>eccentricity</a:t>
            </a:r>
            <a:r>
              <a:rPr lang="en-US" dirty="0">
                <a:solidFill>
                  <a:schemeClr val="tx1"/>
                </a:solidFill>
                <a:highlight>
                  <a:srgbClr val="FFFFFF"/>
                </a:highlight>
                <a:latin typeface="Lato"/>
                <a:ea typeface="Lato"/>
                <a:cs typeface="Lato"/>
                <a:sym typeface="Lato"/>
              </a:rPr>
              <a:t> is its opposite when indicating how different a sample is from the rest of the collected data.</a:t>
            </a:r>
          </a:p>
          <a:p>
            <a:pPr marL="374650" indent="-285750" algn="just">
              <a:buClr>
                <a:srgbClr val="073763"/>
              </a:buClr>
              <a:buSzPts val="2200"/>
              <a:buFont typeface="Arial" panose="020B0604020202020204" pitchFamily="34" charset="0"/>
              <a:buChar char="•"/>
            </a:pPr>
            <a:r>
              <a:rPr lang="en-US" dirty="0" err="1">
                <a:solidFill>
                  <a:schemeClr val="tx1"/>
                </a:solidFill>
                <a:highlight>
                  <a:srgbClr val="FFFFFF"/>
                </a:highlight>
                <a:latin typeface="Lato"/>
                <a:ea typeface="Lato"/>
                <a:cs typeface="Lato"/>
                <a:sym typeface="Lato"/>
              </a:rPr>
              <a:t>Datastreams</a:t>
            </a:r>
            <a:r>
              <a:rPr lang="en-US" dirty="0">
                <a:solidFill>
                  <a:schemeClr val="tx1"/>
                </a:solidFill>
                <a:highlight>
                  <a:srgbClr val="FFFFFF"/>
                </a:highlight>
                <a:latin typeface="Lato"/>
                <a:ea typeface="Lato"/>
                <a:cs typeface="Lato"/>
                <a:sym typeface="Lato"/>
              </a:rPr>
              <a:t>.</a:t>
            </a:r>
          </a:p>
          <a:p>
            <a:pPr marL="374650" indent="-285750" algn="just">
              <a:buClr>
                <a:srgbClr val="073763"/>
              </a:buClr>
              <a:buSzPts val="2200"/>
              <a:buFont typeface="Arial" panose="020B0604020202020204" pitchFamily="34" charset="0"/>
              <a:buChar char="•"/>
            </a:pPr>
            <a:r>
              <a:rPr lang="en-US" dirty="0">
                <a:solidFill>
                  <a:schemeClr val="tx1"/>
                </a:solidFill>
                <a:highlight>
                  <a:srgbClr val="FFFFFF"/>
                </a:highlight>
                <a:latin typeface="Lato"/>
                <a:ea typeface="Lato"/>
                <a:cs typeface="Lato"/>
                <a:sym typeface="Lato"/>
              </a:rPr>
              <a:t>TEDA uses the sum of the geometric distances between the analyzed sample and the other samples in the set. The higher this value, the greater the eccentricity of the sample in relation to the others and, consequently, the lower the value of typicality.</a:t>
            </a:r>
            <a:endParaRPr lang="en-US" sz="1800" dirty="0">
              <a:solidFill>
                <a:srgbClr val="073763"/>
              </a:solidFill>
              <a:highlight>
                <a:srgbClr val="FFFFFF"/>
              </a:highlight>
              <a:latin typeface="Lato"/>
              <a:ea typeface="Lato"/>
              <a:cs typeface="Lato"/>
              <a:sym typeface="Lato"/>
            </a:endParaRPr>
          </a:p>
          <a:p>
            <a:pPr algn="just"/>
            <a:endParaRPr lang="en-US" sz="1500" b="1" dirty="0">
              <a:highlight>
                <a:srgbClr val="FFFFFF"/>
              </a:highlight>
            </a:endParaRPr>
          </a:p>
          <a:p>
            <a:pPr marL="457200" algn="just"/>
            <a:endParaRPr lang="en-US" sz="1200" dirty="0">
              <a:highlight>
                <a:srgbClr val="FFFFFF"/>
              </a:highlight>
            </a:endParaRPr>
          </a:p>
        </p:txBody>
      </p:sp>
      <p:pic>
        <p:nvPicPr>
          <p:cNvPr id="1026" name="Picture 2" descr="Cloud, communication, data, streaming icon - Download on Iconfinder">
            <a:extLst>
              <a:ext uri="{FF2B5EF4-FFF2-40B4-BE49-F238E27FC236}">
                <a16:creationId xmlns:a16="http://schemas.microsoft.com/office/drawing/2014/main" id="{91AA3EEE-D64B-0687-1D22-70BB8D54F7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7057" y="1361513"/>
            <a:ext cx="2626659" cy="2626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956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9" name="Google Shape;459;p49"/>
          <p:cNvSpPr txBox="1">
            <a:spLocks noGrp="1"/>
          </p:cNvSpPr>
          <p:nvPr>
            <p:ph type="title"/>
          </p:nvPr>
        </p:nvSpPr>
        <p:spPr>
          <a:xfrm>
            <a:off x="-1748117" y="1773586"/>
            <a:ext cx="9287435" cy="75334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400" dirty="0">
                <a:solidFill>
                  <a:schemeClr val="tx1"/>
                </a:solidFill>
                <a:latin typeface="Lato"/>
                <a:ea typeface="Lato"/>
                <a:cs typeface="Lato"/>
                <a:sym typeface="Lato"/>
              </a:rPr>
              <a:t>Let’s go to</a:t>
            </a:r>
            <a:endParaRPr sz="5400" dirty="0">
              <a:solidFill>
                <a:schemeClr val="tx1"/>
              </a:solidFill>
              <a:latin typeface="Lato"/>
              <a:ea typeface="Lato"/>
              <a:cs typeface="Lato"/>
              <a:sym typeface="Lato"/>
            </a:endParaRPr>
          </a:p>
        </p:txBody>
      </p:sp>
      <p:sp>
        <p:nvSpPr>
          <p:cNvPr id="460" name="Google Shape;460;p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pic>
        <p:nvPicPr>
          <p:cNvPr id="2050" name="Picture 2" descr="Projeto Jupyter – Wikipédia, a enciclopédia livre">
            <a:extLst>
              <a:ext uri="{FF2B5EF4-FFF2-40B4-BE49-F238E27FC236}">
                <a16:creationId xmlns:a16="http://schemas.microsoft.com/office/drawing/2014/main" id="{4C31E685-0890-0F72-FAEB-8C1D374622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883372"/>
            <a:ext cx="2585291" cy="2996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8788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en-US" b="1" dirty="0">
                <a:solidFill>
                  <a:schemeClr val="tx1"/>
                </a:solidFill>
                <a:highlight>
                  <a:srgbClr val="FFFFFF"/>
                </a:highlight>
                <a:latin typeface="Lato"/>
                <a:ea typeface="Lato"/>
                <a:cs typeface="Lato"/>
                <a:sym typeface="Lato"/>
              </a:rPr>
              <a:t>Typicality</a:t>
            </a:r>
            <a:r>
              <a:rPr lang="en-US" dirty="0">
                <a:solidFill>
                  <a:schemeClr val="tx1"/>
                </a:solidFill>
                <a:highlight>
                  <a:srgbClr val="FFFFFF"/>
                </a:highlight>
                <a:latin typeface="Lato"/>
                <a:ea typeface="Lato"/>
                <a:cs typeface="Lato"/>
                <a:sym typeface="Lato"/>
              </a:rPr>
              <a:t> x </a:t>
            </a:r>
            <a:r>
              <a:rPr lang="en-US" b="1" dirty="0">
                <a:solidFill>
                  <a:schemeClr val="tx1"/>
                </a:solidFill>
                <a:highlight>
                  <a:srgbClr val="FFFFFF"/>
                </a:highlight>
                <a:latin typeface="Lato"/>
                <a:ea typeface="Lato"/>
                <a:cs typeface="Lato"/>
                <a:sym typeface="Lato"/>
              </a:rPr>
              <a:t>Eccentricity</a:t>
            </a:r>
            <a:endParaRPr lang="pt-BR" dirty="0"/>
          </a:p>
        </p:txBody>
      </p:sp>
      <p:pic>
        <p:nvPicPr>
          <p:cNvPr id="5" name="Imagem 4" descr="Forma, Círculo&#10;&#10;Descrição gerada automaticamente">
            <a:extLst>
              <a:ext uri="{FF2B5EF4-FFF2-40B4-BE49-F238E27FC236}">
                <a16:creationId xmlns:a16="http://schemas.microsoft.com/office/drawing/2014/main" id="{6B944BCD-0AB2-54C9-1316-6072BBFEA668}"/>
              </a:ext>
            </a:extLst>
          </p:cNvPr>
          <p:cNvPicPr>
            <a:picLocks noChangeAspect="1"/>
          </p:cNvPicPr>
          <p:nvPr/>
        </p:nvPicPr>
        <p:blipFill>
          <a:blip r:embed="rId2"/>
          <a:stretch>
            <a:fillRect/>
          </a:stretch>
        </p:blipFill>
        <p:spPr>
          <a:xfrm>
            <a:off x="1211892" y="1364673"/>
            <a:ext cx="6720216" cy="3212636"/>
          </a:xfrm>
          <a:prstGeom prst="rect">
            <a:avLst/>
          </a:prstGeom>
        </p:spPr>
      </p:pic>
    </p:spTree>
    <p:extLst>
      <p:ext uri="{BB962C8B-B14F-4D97-AF65-F5344CB8AC3E}">
        <p14:creationId xmlns:p14="http://schemas.microsoft.com/office/powerpoint/2010/main" val="406025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7"/>
          <p:cNvSpPr/>
          <p:nvPr/>
        </p:nvSpPr>
        <p:spPr>
          <a:xfrm rot="10800000">
            <a:off x="466165" y="2438783"/>
            <a:ext cx="4613400" cy="754500"/>
          </a:xfrm>
          <a:prstGeom prst="rect">
            <a:avLst/>
          </a:prstGeom>
          <a:gradFill>
            <a:gsLst>
              <a:gs pos="0">
                <a:srgbClr val="EFEFEF"/>
              </a:gs>
              <a:gs pos="64000">
                <a:srgbClr val="F3F3F3"/>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7"/>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pt-BR" dirty="0" err="1">
                <a:solidFill>
                  <a:schemeClr val="dk1"/>
                </a:solidFill>
              </a:rPr>
              <a:t>Advantages</a:t>
            </a:r>
            <a:r>
              <a:rPr lang="pt-BR" dirty="0">
                <a:solidFill>
                  <a:schemeClr val="dk1"/>
                </a:solidFill>
              </a:rPr>
              <a:t> x </a:t>
            </a:r>
            <a:r>
              <a:rPr lang="pt-BR" dirty="0" err="1">
                <a:solidFill>
                  <a:schemeClr val="dk1"/>
                </a:solidFill>
              </a:rPr>
              <a:t>Disadvantages</a:t>
            </a:r>
            <a:r>
              <a:rPr lang="pt-BR" dirty="0">
                <a:solidFill>
                  <a:schemeClr val="dk1"/>
                </a:solidFill>
              </a:rPr>
              <a:t>: </a:t>
            </a:r>
            <a:endParaRPr dirty="0"/>
          </a:p>
        </p:txBody>
      </p:sp>
      <p:sp>
        <p:nvSpPr>
          <p:cNvPr id="162" name="Google Shape;162;p17"/>
          <p:cNvSpPr/>
          <p:nvPr/>
        </p:nvSpPr>
        <p:spPr>
          <a:xfrm rot="10800000">
            <a:off x="457200" y="3823900"/>
            <a:ext cx="4613400" cy="754500"/>
          </a:xfrm>
          <a:prstGeom prst="rect">
            <a:avLst/>
          </a:prstGeom>
          <a:gradFill>
            <a:gsLst>
              <a:gs pos="0">
                <a:srgbClr val="EFEFEF"/>
              </a:gs>
              <a:gs pos="64000">
                <a:srgbClr val="F3F3F3"/>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59;p17">
            <a:extLst>
              <a:ext uri="{FF2B5EF4-FFF2-40B4-BE49-F238E27FC236}">
                <a16:creationId xmlns:a16="http://schemas.microsoft.com/office/drawing/2014/main" id="{BF309CA9-9264-593E-6E30-4DB2D16ED51F}"/>
              </a:ext>
            </a:extLst>
          </p:cNvPr>
          <p:cNvSpPr/>
          <p:nvPr/>
        </p:nvSpPr>
        <p:spPr>
          <a:xfrm>
            <a:off x="4082365" y="2438784"/>
            <a:ext cx="4613400" cy="754500"/>
          </a:xfrm>
          <a:prstGeom prst="rect">
            <a:avLst/>
          </a:prstGeom>
          <a:gradFill>
            <a:gsLst>
              <a:gs pos="0">
                <a:srgbClr val="EFEFEF"/>
              </a:gs>
              <a:gs pos="64000">
                <a:srgbClr val="F3F3F3"/>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59;p17">
            <a:extLst>
              <a:ext uri="{FF2B5EF4-FFF2-40B4-BE49-F238E27FC236}">
                <a16:creationId xmlns:a16="http://schemas.microsoft.com/office/drawing/2014/main" id="{F1FE05F6-8762-7339-6E7D-2F6293C599D8}"/>
              </a:ext>
            </a:extLst>
          </p:cNvPr>
          <p:cNvSpPr/>
          <p:nvPr/>
        </p:nvSpPr>
        <p:spPr>
          <a:xfrm>
            <a:off x="4073400" y="3798660"/>
            <a:ext cx="4613400" cy="754500"/>
          </a:xfrm>
          <a:prstGeom prst="rect">
            <a:avLst/>
          </a:prstGeom>
          <a:gradFill>
            <a:gsLst>
              <a:gs pos="0">
                <a:srgbClr val="EFEFEF"/>
              </a:gs>
              <a:gs pos="64000">
                <a:srgbClr val="F3F3F3"/>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59;p17">
            <a:extLst>
              <a:ext uri="{FF2B5EF4-FFF2-40B4-BE49-F238E27FC236}">
                <a16:creationId xmlns:a16="http://schemas.microsoft.com/office/drawing/2014/main" id="{38C48893-5C71-6B7E-32AA-E3CB84DCE400}"/>
              </a:ext>
            </a:extLst>
          </p:cNvPr>
          <p:cNvSpPr/>
          <p:nvPr/>
        </p:nvSpPr>
        <p:spPr>
          <a:xfrm rot="10800000">
            <a:off x="457200" y="1068617"/>
            <a:ext cx="4613400" cy="754500"/>
          </a:xfrm>
          <a:prstGeom prst="rect">
            <a:avLst/>
          </a:prstGeom>
          <a:gradFill>
            <a:gsLst>
              <a:gs pos="0">
                <a:srgbClr val="EFEFEF"/>
              </a:gs>
              <a:gs pos="64000">
                <a:srgbClr val="F3F3F3"/>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59;p17">
            <a:extLst>
              <a:ext uri="{FF2B5EF4-FFF2-40B4-BE49-F238E27FC236}">
                <a16:creationId xmlns:a16="http://schemas.microsoft.com/office/drawing/2014/main" id="{E0C53F33-DA4D-0E8A-85A2-6A48164C1C74}"/>
              </a:ext>
            </a:extLst>
          </p:cNvPr>
          <p:cNvSpPr/>
          <p:nvPr/>
        </p:nvSpPr>
        <p:spPr>
          <a:xfrm>
            <a:off x="4073400" y="1068618"/>
            <a:ext cx="4613400" cy="754500"/>
          </a:xfrm>
          <a:prstGeom prst="rect">
            <a:avLst/>
          </a:prstGeom>
          <a:gradFill>
            <a:gsLst>
              <a:gs pos="0">
                <a:srgbClr val="EFEFEF"/>
              </a:gs>
              <a:gs pos="64000">
                <a:srgbClr val="F3F3F3"/>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0;p18">
            <a:extLst>
              <a:ext uri="{FF2B5EF4-FFF2-40B4-BE49-F238E27FC236}">
                <a16:creationId xmlns:a16="http://schemas.microsoft.com/office/drawing/2014/main" id="{EF4268E3-3200-69B0-1A1F-5F2F0ACB3213}"/>
              </a:ext>
            </a:extLst>
          </p:cNvPr>
          <p:cNvSpPr txBox="1"/>
          <p:nvPr/>
        </p:nvSpPr>
        <p:spPr>
          <a:xfrm>
            <a:off x="1379114" y="2534718"/>
            <a:ext cx="6385772" cy="56262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latin typeface="Fira Sans Extra Condensed"/>
                <a:ea typeface="Fira Sans Extra Condensed"/>
                <a:cs typeface="Fira Sans Extra Condensed"/>
                <a:sym typeface="Fira Sans Extra Condensed"/>
              </a:rPr>
              <a:t>Disadvantages: </a:t>
            </a:r>
            <a:r>
              <a:rPr lang="en-US" sz="2000" dirty="0">
                <a:latin typeface="Fira Sans Extra Condensed"/>
                <a:ea typeface="Fira Sans Extra Condensed"/>
                <a:cs typeface="Fira Sans Extra Condensed"/>
                <a:sym typeface="Fira Sans Extra Condensed"/>
              </a:rPr>
              <a:t>Low processing power and memory constraints.</a:t>
            </a:r>
          </a:p>
        </p:txBody>
      </p:sp>
      <p:sp>
        <p:nvSpPr>
          <p:cNvPr id="48" name="Google Shape;250;p18">
            <a:extLst>
              <a:ext uri="{FF2B5EF4-FFF2-40B4-BE49-F238E27FC236}">
                <a16:creationId xmlns:a16="http://schemas.microsoft.com/office/drawing/2014/main" id="{DE65007F-3EC5-1B7A-BB06-0D7430F9361E}"/>
              </a:ext>
            </a:extLst>
          </p:cNvPr>
          <p:cNvSpPr txBox="1"/>
          <p:nvPr/>
        </p:nvSpPr>
        <p:spPr>
          <a:xfrm>
            <a:off x="555812" y="1164552"/>
            <a:ext cx="8032375" cy="56262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latin typeface="Fira Sans Extra Condensed"/>
                <a:ea typeface="Fira Sans Extra Condensed"/>
                <a:cs typeface="Fira Sans Extra Condensed"/>
                <a:sym typeface="Fira Sans Extra Condensed"/>
              </a:rPr>
              <a:t>Advantages: </a:t>
            </a:r>
            <a:r>
              <a:rPr lang="en" sz="2000" dirty="0">
                <a:latin typeface="Fira Sans Extra Condensed"/>
                <a:ea typeface="Fira Sans Extra Condensed"/>
                <a:cs typeface="Fira Sans Extra Condensed"/>
                <a:sym typeface="Fira Sans Extra Condensed"/>
              </a:rPr>
              <a:t>MCUs are cheap, widespread and have low energy comsumption.</a:t>
            </a:r>
            <a:endParaRPr sz="2000" dirty="0">
              <a:latin typeface="Fira Sans Extra Condensed"/>
              <a:ea typeface="Fira Sans Extra Condensed"/>
              <a:cs typeface="Fira Sans Extra Condensed"/>
              <a:sym typeface="Fira Sans Extra Condensed"/>
            </a:endParaRPr>
          </a:p>
        </p:txBody>
      </p:sp>
      <p:sp>
        <p:nvSpPr>
          <p:cNvPr id="52" name="Google Shape;250;p18">
            <a:extLst>
              <a:ext uri="{FF2B5EF4-FFF2-40B4-BE49-F238E27FC236}">
                <a16:creationId xmlns:a16="http://schemas.microsoft.com/office/drawing/2014/main" id="{C754AA5C-0A40-F4E5-C51F-3D0371BB235C}"/>
              </a:ext>
            </a:extLst>
          </p:cNvPr>
          <p:cNvSpPr txBox="1"/>
          <p:nvPr/>
        </p:nvSpPr>
        <p:spPr>
          <a:xfrm>
            <a:off x="850920" y="3919835"/>
            <a:ext cx="7442157" cy="56262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2000" b="1" dirty="0" err="1">
                <a:latin typeface="Fira Sans Extra Condensed"/>
                <a:ea typeface="Fira Sans Extra Condensed"/>
                <a:cs typeface="Fira Sans Extra Condensed"/>
                <a:sym typeface="Fira Sans Extra Condensed"/>
              </a:rPr>
              <a:t>Applications</a:t>
            </a:r>
            <a:r>
              <a:rPr lang="pt-BR" sz="2000" b="1" dirty="0">
                <a:latin typeface="Fira Sans Extra Condensed"/>
                <a:ea typeface="Fira Sans Extra Condensed"/>
                <a:cs typeface="Fira Sans Extra Condensed"/>
                <a:sym typeface="Fira Sans Extra Condensed"/>
              </a:rPr>
              <a:t>: </a:t>
            </a:r>
            <a:r>
              <a:rPr lang="pt-BR" sz="2000" dirty="0" err="1">
                <a:latin typeface="Fira Sans Extra Condensed"/>
                <a:ea typeface="Fira Sans Extra Condensed"/>
                <a:cs typeface="Fira Sans Extra Condensed"/>
                <a:sym typeface="Fira Sans Extra Condensed"/>
              </a:rPr>
              <a:t>Vehicles</a:t>
            </a:r>
            <a:r>
              <a:rPr lang="pt-BR" sz="2000" dirty="0">
                <a:latin typeface="Fira Sans Extra Condensed"/>
                <a:ea typeface="Fira Sans Extra Condensed"/>
                <a:cs typeface="Fira Sans Extra Condensed"/>
                <a:sym typeface="Fira Sans Extra Condensed"/>
              </a:rPr>
              <a:t>, </a:t>
            </a:r>
            <a:r>
              <a:rPr lang="pt-BR" sz="2000" dirty="0" err="1">
                <a:latin typeface="Fira Sans Extra Condensed"/>
                <a:ea typeface="Fira Sans Extra Condensed"/>
                <a:cs typeface="Fira Sans Extra Condensed"/>
                <a:sym typeface="Fira Sans Extra Condensed"/>
              </a:rPr>
              <a:t>audio</a:t>
            </a:r>
            <a:r>
              <a:rPr lang="pt-BR" sz="2000" dirty="0">
                <a:latin typeface="Fira Sans Extra Condensed"/>
                <a:ea typeface="Fira Sans Extra Condensed"/>
                <a:cs typeface="Fira Sans Extra Condensed"/>
                <a:sym typeface="Fira Sans Extra Condensed"/>
              </a:rPr>
              <a:t> </a:t>
            </a:r>
            <a:r>
              <a:rPr lang="pt-BR" sz="2000" dirty="0" err="1">
                <a:latin typeface="Fira Sans Extra Condensed"/>
                <a:ea typeface="Fira Sans Extra Condensed"/>
                <a:cs typeface="Fira Sans Extra Condensed"/>
                <a:sym typeface="Fira Sans Extra Condensed"/>
              </a:rPr>
              <a:t>processing</a:t>
            </a:r>
            <a:r>
              <a:rPr lang="pt-BR" sz="2000" dirty="0">
                <a:latin typeface="Fira Sans Extra Condensed"/>
                <a:ea typeface="Fira Sans Extra Condensed"/>
                <a:cs typeface="Fira Sans Extra Condensed"/>
                <a:sym typeface="Fira Sans Extra Condensed"/>
              </a:rPr>
              <a:t>, </a:t>
            </a:r>
            <a:r>
              <a:rPr lang="pt-BR" sz="2000" dirty="0" err="1">
                <a:latin typeface="Fira Sans Extra Condensed"/>
                <a:ea typeface="Fira Sans Extra Condensed"/>
                <a:cs typeface="Fira Sans Extra Condensed"/>
                <a:sym typeface="Fira Sans Extra Condensed"/>
              </a:rPr>
              <a:t>industry</a:t>
            </a:r>
            <a:r>
              <a:rPr lang="pt-BR" sz="2000" dirty="0">
                <a:latin typeface="Fira Sans Extra Condensed"/>
                <a:ea typeface="Fira Sans Extra Condensed"/>
                <a:cs typeface="Fira Sans Extra Condensed"/>
                <a:sym typeface="Fira Sans Extra Condensed"/>
              </a:rPr>
              <a:t>, home </a:t>
            </a:r>
            <a:r>
              <a:rPr lang="pt-BR" sz="2000" dirty="0" err="1">
                <a:latin typeface="Fira Sans Extra Condensed"/>
                <a:ea typeface="Fira Sans Extra Condensed"/>
                <a:cs typeface="Fira Sans Extra Condensed"/>
                <a:sym typeface="Fira Sans Extra Condensed"/>
              </a:rPr>
              <a:t>appliances</a:t>
            </a:r>
            <a:r>
              <a:rPr lang="pt-BR" sz="2000" dirty="0">
                <a:latin typeface="Fira Sans Extra Condensed"/>
                <a:ea typeface="Fira Sans Extra Condensed"/>
                <a:cs typeface="Fira Sans Extra Condensed"/>
                <a:sym typeface="Fira Sans Extra Condensed"/>
              </a:rPr>
              <a:t>, etc.</a:t>
            </a:r>
          </a:p>
        </p:txBody>
      </p:sp>
      <p:sp>
        <p:nvSpPr>
          <p:cNvPr id="55" name="Google Shape;347;p21">
            <a:extLst>
              <a:ext uri="{FF2B5EF4-FFF2-40B4-BE49-F238E27FC236}">
                <a16:creationId xmlns:a16="http://schemas.microsoft.com/office/drawing/2014/main" id="{1A65EBC6-FEE8-3B34-486E-0F92D40FC439}"/>
              </a:ext>
            </a:extLst>
          </p:cNvPr>
          <p:cNvSpPr/>
          <p:nvPr/>
        </p:nvSpPr>
        <p:spPr>
          <a:xfrm>
            <a:off x="4173122" y="3270291"/>
            <a:ext cx="528969" cy="515749"/>
          </a:xfrm>
          <a:prstGeom prst="roundRect">
            <a:avLst>
              <a:gd name="adj" fmla="val 50000"/>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49;p21">
            <a:extLst>
              <a:ext uri="{FF2B5EF4-FFF2-40B4-BE49-F238E27FC236}">
                <a16:creationId xmlns:a16="http://schemas.microsoft.com/office/drawing/2014/main" id="{F22DFF44-8B09-C1E2-5945-5D6D7F389C58}"/>
              </a:ext>
            </a:extLst>
          </p:cNvPr>
          <p:cNvSpPr/>
          <p:nvPr/>
        </p:nvSpPr>
        <p:spPr>
          <a:xfrm>
            <a:off x="4173122" y="1866466"/>
            <a:ext cx="528969" cy="528969"/>
          </a:xfrm>
          <a:prstGeom prst="roundRect">
            <a:avLst>
              <a:gd name="adj" fmla="val 50000"/>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ysClr val="windowText" lastClr="000000"/>
                </a:solidFill>
              </a:ln>
              <a:solidFill>
                <a:schemeClr val="tx1"/>
              </a:solidFill>
            </a:endParaRPr>
          </a:p>
        </p:txBody>
      </p:sp>
      <p:grpSp>
        <p:nvGrpSpPr>
          <p:cNvPr id="57" name="Google Shape;362;p21">
            <a:extLst>
              <a:ext uri="{FF2B5EF4-FFF2-40B4-BE49-F238E27FC236}">
                <a16:creationId xmlns:a16="http://schemas.microsoft.com/office/drawing/2014/main" id="{00381727-C10A-43DE-D540-ACEC0B727460}"/>
              </a:ext>
            </a:extLst>
          </p:cNvPr>
          <p:cNvGrpSpPr/>
          <p:nvPr/>
        </p:nvGrpSpPr>
        <p:grpSpPr>
          <a:xfrm>
            <a:off x="4333601" y="2019985"/>
            <a:ext cx="208009" cy="206980"/>
            <a:chOff x="-62151950" y="4111775"/>
            <a:chExt cx="318225" cy="316650"/>
          </a:xfrm>
        </p:grpSpPr>
        <p:sp>
          <p:nvSpPr>
            <p:cNvPr id="58" name="Google Shape;363;p21">
              <a:extLst>
                <a:ext uri="{FF2B5EF4-FFF2-40B4-BE49-F238E27FC236}">
                  <a16:creationId xmlns:a16="http://schemas.microsoft.com/office/drawing/2014/main" id="{B5BC0224-1A40-12A6-B183-8845903D0AD0}"/>
                </a:ext>
              </a:extLst>
            </p:cNvPr>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64;p21">
              <a:extLst>
                <a:ext uri="{FF2B5EF4-FFF2-40B4-BE49-F238E27FC236}">
                  <a16:creationId xmlns:a16="http://schemas.microsoft.com/office/drawing/2014/main" id="{7AE75AC8-80B2-650B-F627-E077ECA858A3}"/>
                </a:ext>
              </a:extLst>
            </p:cNvPr>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5;p21">
              <a:extLst>
                <a:ext uri="{FF2B5EF4-FFF2-40B4-BE49-F238E27FC236}">
                  <a16:creationId xmlns:a16="http://schemas.microsoft.com/office/drawing/2014/main" id="{68BA8405-7B32-F8F9-31E3-F3CBDC1429E8}"/>
                </a:ext>
              </a:extLst>
            </p:cNvPr>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6;p21">
              <a:extLst>
                <a:ext uri="{FF2B5EF4-FFF2-40B4-BE49-F238E27FC236}">
                  <a16:creationId xmlns:a16="http://schemas.microsoft.com/office/drawing/2014/main" id="{ECE861FE-BF85-7EE1-7DE4-7C119EFD18A2}"/>
                </a:ext>
              </a:extLst>
            </p:cNvPr>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381;p21">
            <a:extLst>
              <a:ext uri="{FF2B5EF4-FFF2-40B4-BE49-F238E27FC236}">
                <a16:creationId xmlns:a16="http://schemas.microsoft.com/office/drawing/2014/main" id="{C340D47C-EDFF-6227-7995-99E5808463A0}"/>
              </a:ext>
            </a:extLst>
          </p:cNvPr>
          <p:cNvGrpSpPr/>
          <p:nvPr/>
        </p:nvGrpSpPr>
        <p:grpSpPr>
          <a:xfrm>
            <a:off x="4321245" y="3408507"/>
            <a:ext cx="232720" cy="219783"/>
            <a:chOff x="1492675" y="4992125"/>
            <a:chExt cx="481825" cy="481825"/>
          </a:xfrm>
        </p:grpSpPr>
        <p:sp>
          <p:nvSpPr>
            <p:cNvPr id="63" name="Google Shape;382;p21">
              <a:extLst>
                <a:ext uri="{FF2B5EF4-FFF2-40B4-BE49-F238E27FC236}">
                  <a16:creationId xmlns:a16="http://schemas.microsoft.com/office/drawing/2014/main" id="{18C4803F-9216-B7C2-49B2-98A542BCF0DD}"/>
                </a:ext>
              </a:extLst>
            </p:cNvPr>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 name="Google Shape;383;p21">
              <a:extLst>
                <a:ext uri="{FF2B5EF4-FFF2-40B4-BE49-F238E27FC236}">
                  <a16:creationId xmlns:a16="http://schemas.microsoft.com/office/drawing/2014/main" id="{86647F28-0105-F7B6-BE51-2DD4FD0A12AF}"/>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a:t>TEDA</a:t>
            </a:r>
          </a:p>
        </p:txBody>
      </p:sp>
      <p:sp>
        <p:nvSpPr>
          <p:cNvPr id="3" name="Google Shape;458;p49">
            <a:extLst>
              <a:ext uri="{FF2B5EF4-FFF2-40B4-BE49-F238E27FC236}">
                <a16:creationId xmlns:a16="http://schemas.microsoft.com/office/drawing/2014/main" id="{3AFD8252-FA6B-B0C4-FDF2-45076BBE96C9}"/>
              </a:ext>
            </a:extLst>
          </p:cNvPr>
          <p:cNvSpPr txBox="1">
            <a:spLocks/>
          </p:cNvSpPr>
          <p:nvPr/>
        </p:nvSpPr>
        <p:spPr>
          <a:xfrm>
            <a:off x="621563" y="1104775"/>
            <a:ext cx="4793118" cy="353894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88900" algn="just">
              <a:buClr>
                <a:srgbClr val="073763"/>
              </a:buClr>
              <a:buSzPts val="2200"/>
            </a:pPr>
            <a:r>
              <a:rPr lang="en-US" dirty="0">
                <a:solidFill>
                  <a:schemeClr val="tx1"/>
                </a:solidFill>
                <a:highlight>
                  <a:srgbClr val="FFFFFF"/>
                </a:highlight>
                <a:latin typeface="Lato"/>
                <a:ea typeface="Lato"/>
                <a:cs typeface="Lato"/>
                <a:sym typeface="Lato"/>
              </a:rPr>
              <a:t>TEDA has advantages over traditional statistical methods for detecting anomalies:</a:t>
            </a:r>
          </a:p>
          <a:p>
            <a:pPr marL="374650" indent="-285750" algn="just">
              <a:buClrTx/>
              <a:buSzPts val="2200"/>
              <a:buFont typeface="Arial" panose="020B0604020202020204" pitchFamily="34" charset="0"/>
              <a:buChar char="•"/>
            </a:pPr>
            <a:r>
              <a:rPr lang="en-US" b="1" dirty="0">
                <a:solidFill>
                  <a:schemeClr val="tx1"/>
                </a:solidFill>
                <a:highlight>
                  <a:srgbClr val="FFFFFF"/>
                </a:highlight>
                <a:latin typeface="Lato"/>
                <a:ea typeface="Lato"/>
                <a:cs typeface="Lato"/>
                <a:sym typeface="Lato"/>
              </a:rPr>
              <a:t>no need for prior knowledge of the data</a:t>
            </a:r>
            <a:r>
              <a:rPr lang="en-US" dirty="0">
                <a:solidFill>
                  <a:schemeClr val="tx1"/>
                </a:solidFill>
                <a:highlight>
                  <a:srgbClr val="FFFFFF"/>
                </a:highlight>
                <a:latin typeface="Lato"/>
                <a:ea typeface="Lato"/>
                <a:cs typeface="Lato"/>
                <a:sym typeface="Lato"/>
              </a:rPr>
              <a:t>, therefore, it is widely used for data streams and time series.</a:t>
            </a:r>
          </a:p>
          <a:p>
            <a:pPr marL="374650" indent="-285750" algn="just">
              <a:buClrTx/>
              <a:buSzPts val="2200"/>
              <a:buFont typeface="Arial" panose="020B0604020202020204" pitchFamily="34" charset="0"/>
              <a:buChar char="•"/>
            </a:pPr>
            <a:r>
              <a:rPr lang="en-US" dirty="0">
                <a:solidFill>
                  <a:schemeClr val="tx1"/>
                </a:solidFill>
                <a:highlight>
                  <a:srgbClr val="FFFFFF"/>
                </a:highlight>
                <a:latin typeface="Lato"/>
                <a:ea typeface="Lato"/>
                <a:cs typeface="Lato"/>
                <a:sym typeface="Lato"/>
              </a:rPr>
              <a:t>it is </a:t>
            </a:r>
            <a:r>
              <a:rPr lang="en-US" b="1" dirty="0">
                <a:solidFill>
                  <a:schemeClr val="tx1"/>
                </a:solidFill>
                <a:highlight>
                  <a:srgbClr val="FFFFFF"/>
                </a:highlight>
                <a:latin typeface="Lato"/>
                <a:ea typeface="Lato"/>
                <a:cs typeface="Lato"/>
                <a:sym typeface="Lato"/>
              </a:rPr>
              <a:t>not necessary to know the mathematical model </a:t>
            </a:r>
            <a:r>
              <a:rPr lang="en-US" dirty="0">
                <a:solidFill>
                  <a:schemeClr val="tx1"/>
                </a:solidFill>
                <a:highlight>
                  <a:srgbClr val="FFFFFF"/>
                </a:highlight>
                <a:latin typeface="Lato"/>
                <a:ea typeface="Lato"/>
                <a:cs typeface="Lato"/>
                <a:sym typeface="Lato"/>
              </a:rPr>
              <a:t>or the data distribution, being an important advantage for real-world problems.</a:t>
            </a:r>
          </a:p>
          <a:p>
            <a:pPr marL="374650" indent="-285750" algn="just">
              <a:buClrTx/>
              <a:buSzPts val="2200"/>
              <a:buFont typeface="Arial" panose="020B0604020202020204" pitchFamily="34" charset="0"/>
              <a:buChar char="•"/>
            </a:pPr>
            <a:r>
              <a:rPr lang="en-US" dirty="0">
                <a:solidFill>
                  <a:schemeClr val="tx1"/>
                </a:solidFill>
                <a:highlight>
                  <a:srgbClr val="FFFFFF"/>
                </a:highlight>
                <a:latin typeface="Lato"/>
                <a:ea typeface="Lato"/>
                <a:cs typeface="Lato"/>
                <a:sym typeface="Lato"/>
              </a:rPr>
              <a:t>It measures the typicality and eccentricity of each sample through geometric distances (Euclidean or cosine or </a:t>
            </a:r>
            <a:r>
              <a:rPr lang="en-US" dirty="0" err="1">
                <a:solidFill>
                  <a:schemeClr val="tx1"/>
                </a:solidFill>
                <a:highlight>
                  <a:srgbClr val="FFFFFF"/>
                </a:highlight>
                <a:latin typeface="Lato"/>
                <a:ea typeface="Lato"/>
                <a:cs typeface="Lato"/>
                <a:sym typeface="Lato"/>
              </a:rPr>
              <a:t>Mahalonobis</a:t>
            </a:r>
            <a:r>
              <a:rPr lang="en-US" dirty="0">
                <a:solidFill>
                  <a:schemeClr val="tx1"/>
                </a:solidFill>
                <a:highlight>
                  <a:srgbClr val="FFFFFF"/>
                </a:highlight>
                <a:latin typeface="Lato"/>
                <a:ea typeface="Lato"/>
                <a:cs typeface="Lato"/>
                <a:sym typeface="Lato"/>
              </a:rPr>
              <a:t>).</a:t>
            </a:r>
          </a:p>
          <a:p>
            <a:pPr marL="374650" indent="-285750" algn="just">
              <a:buClrTx/>
              <a:buSzPts val="2200"/>
              <a:buFont typeface="Arial" panose="020B0604020202020204" pitchFamily="34" charset="0"/>
              <a:buChar char="•"/>
            </a:pPr>
            <a:r>
              <a:rPr lang="en-US" dirty="0">
                <a:solidFill>
                  <a:schemeClr val="tx1"/>
                </a:solidFill>
                <a:highlight>
                  <a:srgbClr val="FFFFFF"/>
                </a:highlight>
                <a:latin typeface="Lato"/>
                <a:ea typeface="Lato"/>
                <a:cs typeface="Lato"/>
                <a:sym typeface="Lato"/>
              </a:rPr>
              <a:t>Computational effort is </a:t>
            </a:r>
            <a:r>
              <a:rPr lang="en-US" b="1" dirty="0">
                <a:solidFill>
                  <a:schemeClr val="tx1"/>
                </a:solidFill>
                <a:highlight>
                  <a:srgbClr val="FFFFFF"/>
                </a:highlight>
                <a:latin typeface="Lato"/>
                <a:ea typeface="Lato"/>
                <a:cs typeface="Lato"/>
                <a:sym typeface="Lato"/>
              </a:rPr>
              <a:t>low</a:t>
            </a:r>
            <a:r>
              <a:rPr lang="en-US" dirty="0">
                <a:solidFill>
                  <a:schemeClr val="tx1"/>
                </a:solidFill>
                <a:highlight>
                  <a:srgbClr val="FFFFFF"/>
                </a:highlight>
                <a:latin typeface="Lato"/>
                <a:ea typeface="Lato"/>
                <a:cs typeface="Lato"/>
                <a:sym typeface="Lato"/>
              </a:rPr>
              <a:t> and </a:t>
            </a:r>
            <a:r>
              <a:rPr lang="en-US" b="1" dirty="0">
                <a:solidFill>
                  <a:schemeClr val="tx1"/>
                </a:solidFill>
                <a:highlight>
                  <a:srgbClr val="FFFFFF"/>
                </a:highlight>
                <a:latin typeface="Lato"/>
                <a:ea typeface="Lato"/>
                <a:cs typeface="Lato"/>
                <a:sym typeface="Lato"/>
              </a:rPr>
              <a:t>fast</a:t>
            </a:r>
            <a:r>
              <a:rPr lang="en-US" dirty="0">
                <a:solidFill>
                  <a:schemeClr val="tx1"/>
                </a:solidFill>
                <a:highlight>
                  <a:srgbClr val="FFFFFF"/>
                </a:highlight>
                <a:latin typeface="Lato"/>
                <a:ea typeface="Lato"/>
                <a:cs typeface="Lato"/>
                <a:sym typeface="Lato"/>
              </a:rPr>
              <a:t>.</a:t>
            </a:r>
          </a:p>
          <a:p>
            <a:pPr algn="just"/>
            <a:endParaRPr lang="en-US" sz="1500" b="1" dirty="0">
              <a:highlight>
                <a:srgbClr val="FFFFFF"/>
              </a:highlight>
            </a:endParaRPr>
          </a:p>
          <a:p>
            <a:pPr marL="457200" algn="just"/>
            <a:endParaRPr lang="en-US" sz="1200" dirty="0">
              <a:highlight>
                <a:srgbClr val="FFFFFF"/>
              </a:highlight>
            </a:endParaRPr>
          </a:p>
        </p:txBody>
      </p:sp>
      <p:pic>
        <p:nvPicPr>
          <p:cNvPr id="4" name="Imagem 3">
            <a:extLst>
              <a:ext uri="{FF2B5EF4-FFF2-40B4-BE49-F238E27FC236}">
                <a16:creationId xmlns:a16="http://schemas.microsoft.com/office/drawing/2014/main" id="{41FB59A9-0E1A-6AB7-33FE-7F18EB8F0EEB}"/>
              </a:ext>
            </a:extLst>
          </p:cNvPr>
          <p:cNvPicPr>
            <a:picLocks noChangeAspect="1"/>
          </p:cNvPicPr>
          <p:nvPr/>
        </p:nvPicPr>
        <p:blipFill>
          <a:blip r:embed="rId2"/>
          <a:stretch>
            <a:fillRect/>
          </a:stretch>
        </p:blipFill>
        <p:spPr>
          <a:xfrm>
            <a:off x="5666508" y="1104775"/>
            <a:ext cx="2945823" cy="2945823"/>
          </a:xfrm>
          <a:prstGeom prst="rect">
            <a:avLst/>
          </a:prstGeom>
        </p:spPr>
      </p:pic>
    </p:spTree>
    <p:extLst>
      <p:ext uri="{BB962C8B-B14F-4D97-AF65-F5344CB8AC3E}">
        <p14:creationId xmlns:p14="http://schemas.microsoft.com/office/powerpoint/2010/main" val="2414614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a:t>TEDA</a:t>
            </a:r>
          </a:p>
        </p:txBody>
      </p:sp>
      <mc:AlternateContent xmlns:mc="http://schemas.openxmlformats.org/markup-compatibility/2006" xmlns:a14="http://schemas.microsoft.com/office/drawing/2010/main">
        <mc:Choice Requires="a14">
          <p:sp>
            <p:nvSpPr>
              <p:cNvPr id="4" name="Google Shape;458;p49">
                <a:extLst>
                  <a:ext uri="{FF2B5EF4-FFF2-40B4-BE49-F238E27FC236}">
                    <a16:creationId xmlns:a16="http://schemas.microsoft.com/office/drawing/2014/main" id="{C870C48F-5A8E-91E2-F1E8-2EB317A4FD5D}"/>
                  </a:ext>
                </a:extLst>
              </p:cNvPr>
              <p:cNvSpPr txBox="1">
                <a:spLocks/>
              </p:cNvSpPr>
              <p:nvPr/>
            </p:nvSpPr>
            <p:spPr>
              <a:xfrm>
                <a:off x="621563" y="683434"/>
                <a:ext cx="7878300" cy="2481107"/>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88900" algn="just">
                  <a:buClr>
                    <a:srgbClr val="073763"/>
                  </a:buClr>
                  <a:buSzPts val="2200"/>
                </a:pPr>
                <a:r>
                  <a:rPr lang="en-US" sz="1800" dirty="0">
                    <a:solidFill>
                      <a:schemeClr val="tx1"/>
                    </a:solidFill>
                    <a:highlight>
                      <a:srgbClr val="FFFFFF"/>
                    </a:highlight>
                    <a:latin typeface="Lato"/>
                    <a:ea typeface="Lato"/>
                    <a:cs typeface="Lato"/>
                    <a:sym typeface="Lato"/>
                  </a:rPr>
                  <a:t>The modeling of the considered data stream can be given by an ordered vector:</a:t>
                </a:r>
                <a:endParaRPr lang="en-US" sz="1800" b="1" dirty="0">
                  <a:solidFill>
                    <a:schemeClr val="tx1"/>
                  </a:solidFill>
                  <a:highlight>
                    <a:srgbClr val="FFFFFF"/>
                  </a:highlight>
                  <a:latin typeface="Lato"/>
                  <a:ea typeface="Lato"/>
                  <a:cs typeface="Lato"/>
                  <a:sym typeface="Lato"/>
                </a:endParaRPr>
              </a:p>
              <a:p>
                <a:pPr marL="88900" algn="ctr">
                  <a:buClr>
                    <a:srgbClr val="073763"/>
                  </a:buClr>
                  <a:buSzPts val="2200"/>
                </a:pPr>
                <a14:m>
                  <m:oMathPara xmlns:m="http://schemas.openxmlformats.org/officeDocument/2006/math">
                    <m:oMathParaPr>
                      <m:jc m:val="centerGroup"/>
                    </m:oMathParaPr>
                    <m:oMath xmlns:m="http://schemas.openxmlformats.org/officeDocument/2006/math">
                      <m:r>
                        <a:rPr lang="en-US" sz="1800" b="1" i="1" smtClean="0">
                          <a:solidFill>
                            <a:schemeClr val="tx1"/>
                          </a:solidFill>
                          <a:highlight>
                            <a:srgbClr val="FFFFFF"/>
                          </a:highlight>
                          <a:latin typeface="Cambria Math" panose="02040503050406030204" pitchFamily="18" charset="0"/>
                        </a:rPr>
                        <m:t>𝒙</m:t>
                      </m:r>
                      <m:r>
                        <a:rPr lang="en-US" sz="1800" i="1" smtClean="0">
                          <a:solidFill>
                            <a:schemeClr val="tx1"/>
                          </a:solidFill>
                          <a:highlight>
                            <a:srgbClr val="FFFFFF"/>
                          </a:highlight>
                          <a:latin typeface="Cambria Math" panose="02040503050406030204" pitchFamily="18" charset="0"/>
                        </a:rPr>
                        <m:t>=</m:t>
                      </m:r>
                      <m:d>
                        <m:dPr>
                          <m:begChr m:val="{"/>
                          <m:endChr m:val="}"/>
                          <m:ctrlPr>
                            <a:rPr lang="ar-AE" sz="1800" i="1" smtClean="0">
                              <a:solidFill>
                                <a:schemeClr val="tx1"/>
                              </a:solidFill>
                              <a:highlight>
                                <a:srgbClr val="FFFFFF"/>
                              </a:highlight>
                              <a:latin typeface="Cambria Math" panose="02040503050406030204" pitchFamily="18" charset="0"/>
                            </a:rPr>
                          </m:ctrlPr>
                        </m:dPr>
                        <m:e>
                          <m:sSub>
                            <m:sSubPr>
                              <m:ctrlPr>
                                <a:rPr lang="ar-AE" sz="1800" i="1" smtClean="0">
                                  <a:solidFill>
                                    <a:schemeClr val="tx1"/>
                                  </a:solidFill>
                                  <a:highlight>
                                    <a:srgbClr val="FFFFFF"/>
                                  </a:highlight>
                                  <a:latin typeface="Cambria Math" panose="02040503050406030204" pitchFamily="18" charset="0"/>
                                </a:rPr>
                              </m:ctrlPr>
                            </m:sSubPr>
                            <m:e>
                              <m:r>
                                <a:rPr lang="ar-AE" sz="1800" i="1" smtClean="0">
                                  <a:solidFill>
                                    <a:schemeClr val="tx1"/>
                                  </a:solidFill>
                                  <a:highlight>
                                    <a:srgbClr val="FFFFFF"/>
                                  </a:highlight>
                                  <a:latin typeface="Cambria Math" panose="02040503050406030204" pitchFamily="18" charset="0"/>
                                </a:rPr>
                                <m:t>𝑥</m:t>
                              </m:r>
                            </m:e>
                            <m:sub>
                              <m:r>
                                <a:rPr lang="ar-AE" sz="1800" i="1" smtClean="0">
                                  <a:solidFill>
                                    <a:schemeClr val="tx1"/>
                                  </a:solidFill>
                                  <a:highlight>
                                    <a:srgbClr val="FFFFFF"/>
                                  </a:highlight>
                                  <a:latin typeface="Cambria Math" panose="02040503050406030204" pitchFamily="18" charset="0"/>
                                </a:rPr>
                                <m:t>1</m:t>
                              </m:r>
                            </m:sub>
                          </m:sSub>
                          <m:r>
                            <a:rPr lang="ar-AE" sz="1800" i="1" smtClean="0">
                              <a:solidFill>
                                <a:schemeClr val="tx1"/>
                              </a:solidFill>
                              <a:highlight>
                                <a:srgbClr val="FFFFFF"/>
                              </a:highlight>
                              <a:latin typeface="Cambria Math" panose="02040503050406030204" pitchFamily="18" charset="0"/>
                            </a:rPr>
                            <m:t>,</m:t>
                          </m:r>
                          <m:sSub>
                            <m:sSubPr>
                              <m:ctrlPr>
                                <a:rPr lang="ar-AE" sz="1800" i="1" smtClean="0">
                                  <a:solidFill>
                                    <a:schemeClr val="tx1"/>
                                  </a:solidFill>
                                  <a:highlight>
                                    <a:srgbClr val="FFFFFF"/>
                                  </a:highlight>
                                  <a:latin typeface="Cambria Math" panose="02040503050406030204" pitchFamily="18" charset="0"/>
                                </a:rPr>
                              </m:ctrlPr>
                            </m:sSubPr>
                            <m:e>
                              <m:r>
                                <a:rPr lang="ar-AE" sz="1800" i="1" smtClean="0">
                                  <a:solidFill>
                                    <a:schemeClr val="tx1"/>
                                  </a:solidFill>
                                  <a:highlight>
                                    <a:srgbClr val="FFFFFF"/>
                                  </a:highlight>
                                  <a:latin typeface="Cambria Math" panose="02040503050406030204" pitchFamily="18" charset="0"/>
                                </a:rPr>
                                <m:t>𝑥</m:t>
                              </m:r>
                            </m:e>
                            <m:sub>
                              <m:r>
                                <a:rPr lang="ar-AE" sz="1800" i="1" smtClean="0">
                                  <a:solidFill>
                                    <a:schemeClr val="tx1"/>
                                  </a:solidFill>
                                  <a:highlight>
                                    <a:srgbClr val="FFFFFF"/>
                                  </a:highlight>
                                  <a:latin typeface="Cambria Math" panose="02040503050406030204" pitchFamily="18" charset="0"/>
                                </a:rPr>
                                <m:t>2</m:t>
                              </m:r>
                            </m:sub>
                          </m:sSub>
                          <m:r>
                            <a:rPr lang="ar-AE" sz="1800" i="1" smtClean="0">
                              <a:solidFill>
                                <a:schemeClr val="tx1"/>
                              </a:solidFill>
                              <a:highlight>
                                <a:srgbClr val="FFFFFF"/>
                              </a:highlight>
                              <a:latin typeface="Cambria Math" panose="02040503050406030204" pitchFamily="18" charset="0"/>
                            </a:rPr>
                            <m:t>, …, </m:t>
                          </m:r>
                          <m:sSub>
                            <m:sSubPr>
                              <m:ctrlPr>
                                <a:rPr lang="ar-AE" sz="1800" i="1" smtClean="0">
                                  <a:solidFill>
                                    <a:schemeClr val="tx1"/>
                                  </a:solidFill>
                                  <a:highlight>
                                    <a:srgbClr val="FFFFFF"/>
                                  </a:highlight>
                                  <a:latin typeface="Cambria Math" panose="02040503050406030204" pitchFamily="18" charset="0"/>
                                </a:rPr>
                              </m:ctrlPr>
                            </m:sSubPr>
                            <m:e>
                              <m:r>
                                <a:rPr lang="ar-AE" sz="1800" i="1" smtClean="0">
                                  <a:solidFill>
                                    <a:schemeClr val="tx1"/>
                                  </a:solidFill>
                                  <a:highlight>
                                    <a:srgbClr val="FFFFFF"/>
                                  </a:highlight>
                                  <a:latin typeface="Cambria Math" panose="02040503050406030204" pitchFamily="18" charset="0"/>
                                </a:rPr>
                                <m:t>𝑥</m:t>
                              </m:r>
                            </m:e>
                            <m:sub>
                              <m:r>
                                <a:rPr lang="ar-AE" sz="1800" i="1" smtClean="0">
                                  <a:solidFill>
                                    <a:schemeClr val="tx1"/>
                                  </a:solidFill>
                                  <a:highlight>
                                    <a:srgbClr val="FFFFFF"/>
                                  </a:highlight>
                                  <a:latin typeface="Cambria Math" panose="02040503050406030204" pitchFamily="18" charset="0"/>
                                </a:rPr>
                                <m:t>𝑘</m:t>
                              </m:r>
                            </m:sub>
                          </m:sSub>
                          <m:r>
                            <a:rPr lang="ar-AE" sz="1800" i="1" smtClean="0">
                              <a:solidFill>
                                <a:schemeClr val="tx1"/>
                              </a:solidFill>
                              <a:highlight>
                                <a:srgbClr val="FFFFFF"/>
                              </a:highlight>
                              <a:latin typeface="Cambria Math" panose="02040503050406030204" pitchFamily="18" charset="0"/>
                            </a:rPr>
                            <m:t>, …</m:t>
                          </m:r>
                        </m:e>
                      </m:d>
                      <m:r>
                        <a:rPr lang="ar-AE" sz="1800" i="1" smtClean="0">
                          <a:solidFill>
                            <a:schemeClr val="tx1"/>
                          </a:solidFill>
                          <a:highlight>
                            <a:srgbClr val="FFFFFF"/>
                          </a:highlight>
                          <a:latin typeface="Cambria Math" panose="02040503050406030204" pitchFamily="18" charset="0"/>
                        </a:rPr>
                        <m:t> </m:t>
                      </m:r>
                      <m:r>
                        <a:rPr lang="ar-AE" sz="1800" i="1" smtClean="0">
                          <a:solidFill>
                            <a:schemeClr val="tx1"/>
                          </a:solidFill>
                          <a:highlight>
                            <a:srgbClr val="FFFFFF"/>
                          </a:highlight>
                          <a:latin typeface="Cambria Math" panose="02040503050406030204" pitchFamily="18" charset="0"/>
                          <a:ea typeface="Cambria Math" panose="02040503050406030204" pitchFamily="18" charset="0"/>
                        </a:rPr>
                        <m:t>∴ </m:t>
                      </m:r>
                      <m:sSub>
                        <m:sSubPr>
                          <m:ctrlPr>
                            <a:rPr lang="ar-AE" sz="1800" i="1" smtClean="0">
                              <a:solidFill>
                                <a:schemeClr val="tx1"/>
                              </a:solidFill>
                              <a:highlight>
                                <a:srgbClr val="FFFFFF"/>
                              </a:highlight>
                              <a:latin typeface="Cambria Math" panose="02040503050406030204" pitchFamily="18" charset="0"/>
                              <a:ea typeface="Cambria Math" panose="02040503050406030204" pitchFamily="18" charset="0"/>
                            </a:rPr>
                          </m:ctrlPr>
                        </m:sSubPr>
                        <m:e>
                          <m:r>
                            <a:rPr lang="ar-AE" sz="1800" i="1" smtClean="0">
                              <a:solidFill>
                                <a:schemeClr val="tx1"/>
                              </a:solidFill>
                              <a:highlight>
                                <a:srgbClr val="FFFFFF"/>
                              </a:highlight>
                              <a:latin typeface="Cambria Math" panose="02040503050406030204" pitchFamily="18" charset="0"/>
                              <a:ea typeface="Cambria Math" panose="02040503050406030204" pitchFamily="18" charset="0"/>
                            </a:rPr>
                            <m:t>𝑥</m:t>
                          </m:r>
                        </m:e>
                        <m:sub>
                          <m:r>
                            <a:rPr lang="ar-AE" sz="1800" i="1" smtClean="0">
                              <a:solidFill>
                                <a:schemeClr val="tx1"/>
                              </a:solidFill>
                              <a:highlight>
                                <a:srgbClr val="FFFFFF"/>
                              </a:highlight>
                              <a:latin typeface="Cambria Math" panose="02040503050406030204" pitchFamily="18" charset="0"/>
                              <a:ea typeface="Cambria Math" panose="02040503050406030204" pitchFamily="18" charset="0"/>
                            </a:rPr>
                            <m:t>𝑖</m:t>
                          </m:r>
                        </m:sub>
                      </m:sSub>
                      <m:r>
                        <a:rPr lang="ar-AE" sz="1800" i="1" smtClean="0">
                          <a:solidFill>
                            <a:schemeClr val="tx1"/>
                          </a:solidFill>
                          <a:highlight>
                            <a:srgbClr val="FFFFFF"/>
                          </a:highlight>
                          <a:latin typeface="Cambria Math" panose="02040503050406030204" pitchFamily="18" charset="0"/>
                          <a:ea typeface="Cambria Math" panose="02040503050406030204" pitchFamily="18" charset="0"/>
                        </a:rPr>
                        <m:t>∈ </m:t>
                      </m:r>
                      <m:sSup>
                        <m:sSupPr>
                          <m:ctrlPr>
                            <a:rPr lang="ar-AE" sz="1800" i="1" smtClean="0">
                              <a:solidFill>
                                <a:schemeClr val="tx1"/>
                              </a:solidFill>
                              <a:highlight>
                                <a:srgbClr val="FFFFFF"/>
                              </a:highlight>
                              <a:latin typeface="Cambria Math" panose="02040503050406030204" pitchFamily="18" charset="0"/>
                              <a:ea typeface="Cambria Math" panose="02040503050406030204" pitchFamily="18" charset="0"/>
                            </a:rPr>
                          </m:ctrlPr>
                        </m:sSupPr>
                        <m:e>
                          <m:r>
                            <a:rPr lang="ar-AE" sz="1800" i="1" smtClean="0">
                              <a:solidFill>
                                <a:schemeClr val="tx1"/>
                              </a:solidFill>
                              <a:highlight>
                                <a:srgbClr val="FFFFFF"/>
                              </a:highlight>
                              <a:latin typeface="Cambria Math" panose="02040503050406030204" pitchFamily="18" charset="0"/>
                              <a:ea typeface="Cambria Math" panose="02040503050406030204" pitchFamily="18" charset="0"/>
                            </a:rPr>
                            <m:t>ℝ</m:t>
                          </m:r>
                        </m:e>
                        <m:sup>
                          <m:r>
                            <a:rPr lang="ar-AE" sz="1800" i="1" smtClean="0">
                              <a:solidFill>
                                <a:schemeClr val="tx1"/>
                              </a:solidFill>
                              <a:highlight>
                                <a:srgbClr val="FFFFFF"/>
                              </a:highlight>
                              <a:latin typeface="Cambria Math" panose="02040503050406030204" pitchFamily="18" charset="0"/>
                              <a:ea typeface="Cambria Math" panose="02040503050406030204" pitchFamily="18" charset="0"/>
                            </a:rPr>
                            <m:t>𝑛</m:t>
                          </m:r>
                        </m:sup>
                      </m:sSup>
                      <m:r>
                        <a:rPr lang="ar-AE" sz="1800" i="1" smtClean="0">
                          <a:solidFill>
                            <a:schemeClr val="tx1"/>
                          </a:solidFill>
                          <a:highlight>
                            <a:srgbClr val="FFFFFF"/>
                          </a:highlight>
                          <a:latin typeface="Cambria Math" panose="02040503050406030204" pitchFamily="18" charset="0"/>
                          <a:ea typeface="Cambria Math" panose="02040503050406030204" pitchFamily="18" charset="0"/>
                        </a:rPr>
                        <m:t>, </m:t>
                      </m:r>
                      <m:r>
                        <a:rPr lang="ar-AE" sz="1800" i="1" smtClean="0">
                          <a:solidFill>
                            <a:schemeClr val="tx1"/>
                          </a:solidFill>
                          <a:highlight>
                            <a:srgbClr val="FFFFFF"/>
                          </a:highlight>
                          <a:latin typeface="Cambria Math" panose="02040503050406030204" pitchFamily="18" charset="0"/>
                          <a:ea typeface="Cambria Math" panose="02040503050406030204" pitchFamily="18" charset="0"/>
                        </a:rPr>
                        <m:t>𝑖</m:t>
                      </m:r>
                      <m:r>
                        <a:rPr lang="ar-AE" sz="1800" i="1" smtClean="0">
                          <a:solidFill>
                            <a:schemeClr val="tx1"/>
                          </a:solidFill>
                          <a:highlight>
                            <a:srgbClr val="FFFFFF"/>
                          </a:highlight>
                          <a:latin typeface="Cambria Math" panose="02040503050406030204" pitchFamily="18" charset="0"/>
                          <a:ea typeface="Cambria Math" panose="02040503050406030204" pitchFamily="18" charset="0"/>
                        </a:rPr>
                        <m:t>∈</m:t>
                      </m:r>
                      <m:r>
                        <a:rPr lang="ar-AE" sz="1800" i="1" smtClean="0">
                          <a:solidFill>
                            <a:schemeClr val="tx1"/>
                          </a:solidFill>
                          <a:highlight>
                            <a:srgbClr val="FFFFFF"/>
                          </a:highlight>
                          <a:latin typeface="Cambria Math" panose="02040503050406030204" pitchFamily="18" charset="0"/>
                          <a:ea typeface="Cambria Math" panose="02040503050406030204" pitchFamily="18" charset="0"/>
                        </a:rPr>
                        <m:t>ℕ</m:t>
                      </m:r>
                    </m:oMath>
                  </m:oMathPara>
                </a14:m>
                <a:endParaRPr lang="ar-AE" sz="1800" dirty="0">
                  <a:solidFill>
                    <a:schemeClr val="tx1"/>
                  </a:solidFill>
                  <a:highlight>
                    <a:srgbClr val="FFFFFF"/>
                  </a:highlight>
                </a:endParaRPr>
              </a:p>
              <a:p>
                <a:pPr marL="88900" algn="ctr">
                  <a:buClr>
                    <a:srgbClr val="073763"/>
                  </a:buClr>
                  <a:buSzPts val="2200"/>
                </a:pPr>
                <a14:m>
                  <m:oMathPara xmlns:m="http://schemas.openxmlformats.org/officeDocument/2006/math">
                    <m:oMathParaPr>
                      <m:jc m:val="centerGroup"/>
                    </m:oMathParaPr>
                    <m:oMath xmlns:m="http://schemas.openxmlformats.org/officeDocument/2006/math">
                      <m:r>
                        <a:rPr lang="ar-AE" sz="1800" i="1" smtClean="0">
                          <a:solidFill>
                            <a:schemeClr val="tx1"/>
                          </a:solidFill>
                          <a:highlight>
                            <a:srgbClr val="FFFFFF"/>
                          </a:highlight>
                          <a:latin typeface="Cambria Math" panose="02040503050406030204" pitchFamily="18" charset="0"/>
                        </a:rPr>
                        <m:t>𝑑</m:t>
                      </m:r>
                      <m:d>
                        <m:dPr>
                          <m:ctrlPr>
                            <a:rPr lang="ar-AE" sz="1800" i="1" smtClean="0">
                              <a:solidFill>
                                <a:schemeClr val="tx1"/>
                              </a:solidFill>
                              <a:highlight>
                                <a:srgbClr val="FFFFFF"/>
                              </a:highlight>
                              <a:latin typeface="Cambria Math" panose="02040503050406030204" pitchFamily="18" charset="0"/>
                            </a:rPr>
                          </m:ctrlPr>
                        </m:dPr>
                        <m:e>
                          <m:sSub>
                            <m:sSubPr>
                              <m:ctrlPr>
                                <a:rPr lang="ar-AE" sz="1800" i="1" smtClean="0">
                                  <a:solidFill>
                                    <a:schemeClr val="tx1"/>
                                  </a:solidFill>
                                  <a:highlight>
                                    <a:srgbClr val="FFFFFF"/>
                                  </a:highlight>
                                  <a:latin typeface="Cambria Math" panose="02040503050406030204" pitchFamily="18" charset="0"/>
                                </a:rPr>
                              </m:ctrlPr>
                            </m:sSubPr>
                            <m:e>
                              <m:r>
                                <a:rPr lang="ar-AE" sz="1800" i="1" smtClean="0">
                                  <a:solidFill>
                                    <a:schemeClr val="tx1"/>
                                  </a:solidFill>
                                  <a:highlight>
                                    <a:srgbClr val="FFFFFF"/>
                                  </a:highlight>
                                  <a:latin typeface="Cambria Math" panose="02040503050406030204" pitchFamily="18" charset="0"/>
                                </a:rPr>
                                <m:t>𝑥</m:t>
                              </m:r>
                            </m:e>
                            <m:sub>
                              <m:r>
                                <a:rPr lang="ar-AE" sz="1800" i="1" smtClean="0">
                                  <a:solidFill>
                                    <a:schemeClr val="tx1"/>
                                  </a:solidFill>
                                  <a:highlight>
                                    <a:srgbClr val="FFFFFF"/>
                                  </a:highlight>
                                  <a:latin typeface="Cambria Math" panose="02040503050406030204" pitchFamily="18" charset="0"/>
                                </a:rPr>
                                <m:t>𝑖</m:t>
                              </m:r>
                            </m:sub>
                          </m:sSub>
                          <m:r>
                            <a:rPr lang="ar-AE" sz="1800" i="1" smtClean="0">
                              <a:solidFill>
                                <a:schemeClr val="tx1"/>
                              </a:solidFill>
                              <a:highlight>
                                <a:srgbClr val="FFFFFF"/>
                              </a:highlight>
                              <a:latin typeface="Cambria Math" panose="02040503050406030204" pitchFamily="18" charset="0"/>
                            </a:rPr>
                            <m:t>, </m:t>
                          </m:r>
                          <m:sSub>
                            <m:sSubPr>
                              <m:ctrlPr>
                                <a:rPr lang="ar-AE" sz="1800" i="1" smtClean="0">
                                  <a:solidFill>
                                    <a:schemeClr val="tx1"/>
                                  </a:solidFill>
                                  <a:highlight>
                                    <a:srgbClr val="FFFFFF"/>
                                  </a:highlight>
                                  <a:latin typeface="Cambria Math" panose="02040503050406030204" pitchFamily="18" charset="0"/>
                                </a:rPr>
                              </m:ctrlPr>
                            </m:sSubPr>
                            <m:e>
                              <m:r>
                                <a:rPr lang="ar-AE" sz="1800" i="1" smtClean="0">
                                  <a:solidFill>
                                    <a:schemeClr val="tx1"/>
                                  </a:solidFill>
                                  <a:highlight>
                                    <a:srgbClr val="FFFFFF"/>
                                  </a:highlight>
                                  <a:latin typeface="Cambria Math" panose="02040503050406030204" pitchFamily="18" charset="0"/>
                                </a:rPr>
                                <m:t>𝑥</m:t>
                              </m:r>
                            </m:e>
                            <m:sub>
                              <m:r>
                                <a:rPr lang="ar-AE" sz="1800" i="1" smtClean="0">
                                  <a:solidFill>
                                    <a:schemeClr val="tx1"/>
                                  </a:solidFill>
                                  <a:highlight>
                                    <a:srgbClr val="FFFFFF"/>
                                  </a:highlight>
                                  <a:latin typeface="Cambria Math" panose="02040503050406030204" pitchFamily="18" charset="0"/>
                                </a:rPr>
                                <m:t>𝑗</m:t>
                              </m:r>
                            </m:sub>
                          </m:sSub>
                        </m:e>
                      </m:d>
                      <m:r>
                        <a:rPr lang="ar-AE" sz="1800" i="1" smtClean="0">
                          <a:solidFill>
                            <a:schemeClr val="tx1"/>
                          </a:solidFill>
                          <a:highlight>
                            <a:srgbClr val="FFFFFF"/>
                          </a:highlight>
                          <a:latin typeface="Cambria Math" panose="02040503050406030204" pitchFamily="18" charset="0"/>
                        </a:rPr>
                        <m:t>=</m:t>
                      </m:r>
                      <m:r>
                        <a:rPr lang="ar-AE" sz="1800" i="1" smtClean="0">
                          <a:solidFill>
                            <a:schemeClr val="tx1"/>
                          </a:solidFill>
                          <a:highlight>
                            <a:srgbClr val="FFFFFF"/>
                          </a:highlight>
                          <a:latin typeface="Cambria Math" panose="02040503050406030204" pitchFamily="18" charset="0"/>
                        </a:rPr>
                        <m:t>𝑒𝑢𝑐𝑙𝑖𝑑𝑒𝑎𝑛</m:t>
                      </m:r>
                      <m:r>
                        <a:rPr lang="ar-AE" sz="1800" i="1" smtClean="0">
                          <a:solidFill>
                            <a:schemeClr val="tx1"/>
                          </a:solidFill>
                          <a:highlight>
                            <a:srgbClr val="FFFFFF"/>
                          </a:highlight>
                          <a:latin typeface="Cambria Math" panose="02040503050406030204" pitchFamily="18" charset="0"/>
                        </a:rPr>
                        <m:t> </m:t>
                      </m:r>
                      <m:r>
                        <a:rPr lang="ar-AE" sz="1800" i="1" smtClean="0">
                          <a:solidFill>
                            <a:schemeClr val="tx1"/>
                          </a:solidFill>
                          <a:highlight>
                            <a:srgbClr val="FFFFFF"/>
                          </a:highlight>
                          <a:latin typeface="Cambria Math" panose="02040503050406030204" pitchFamily="18" charset="0"/>
                        </a:rPr>
                        <m:t>𝑂𝑅</m:t>
                      </m:r>
                      <m:r>
                        <a:rPr lang="ar-AE" sz="1800" i="1" smtClean="0">
                          <a:solidFill>
                            <a:schemeClr val="tx1"/>
                          </a:solidFill>
                          <a:highlight>
                            <a:srgbClr val="FFFFFF"/>
                          </a:highlight>
                          <a:latin typeface="Cambria Math" panose="02040503050406030204" pitchFamily="18" charset="0"/>
                        </a:rPr>
                        <m:t> </m:t>
                      </m:r>
                      <m:r>
                        <a:rPr lang="ar-AE" sz="1800" i="1" smtClean="0">
                          <a:solidFill>
                            <a:schemeClr val="tx1"/>
                          </a:solidFill>
                          <a:highlight>
                            <a:srgbClr val="FFFFFF"/>
                          </a:highlight>
                          <a:latin typeface="Cambria Math" panose="02040503050406030204" pitchFamily="18" charset="0"/>
                        </a:rPr>
                        <m:t>𝑐𝑜𝑠𝑖𝑛𝑒</m:t>
                      </m:r>
                      <m:r>
                        <a:rPr lang="ar-AE" sz="1800" i="1" smtClean="0">
                          <a:solidFill>
                            <a:schemeClr val="tx1"/>
                          </a:solidFill>
                          <a:highlight>
                            <a:srgbClr val="FFFFFF"/>
                          </a:highlight>
                          <a:latin typeface="Cambria Math" panose="02040503050406030204" pitchFamily="18" charset="0"/>
                        </a:rPr>
                        <m:t> </m:t>
                      </m:r>
                      <m:r>
                        <a:rPr lang="ar-AE" sz="1800" i="1" smtClean="0">
                          <a:solidFill>
                            <a:schemeClr val="tx1"/>
                          </a:solidFill>
                          <a:highlight>
                            <a:srgbClr val="FFFFFF"/>
                          </a:highlight>
                          <a:latin typeface="Cambria Math" panose="02040503050406030204" pitchFamily="18" charset="0"/>
                        </a:rPr>
                        <m:t>𝑂𝑅</m:t>
                      </m:r>
                      <m:r>
                        <a:rPr lang="ar-AE" sz="1800" i="1" smtClean="0">
                          <a:solidFill>
                            <a:schemeClr val="tx1"/>
                          </a:solidFill>
                          <a:highlight>
                            <a:srgbClr val="FFFFFF"/>
                          </a:highlight>
                          <a:latin typeface="Cambria Math" panose="02040503050406030204" pitchFamily="18" charset="0"/>
                        </a:rPr>
                        <m:t> </m:t>
                      </m:r>
                      <m:r>
                        <a:rPr lang="ar-AE" sz="1800" i="1" smtClean="0">
                          <a:solidFill>
                            <a:schemeClr val="tx1"/>
                          </a:solidFill>
                          <a:highlight>
                            <a:srgbClr val="FFFFFF"/>
                          </a:highlight>
                          <a:latin typeface="Cambria Math" panose="02040503050406030204" pitchFamily="18" charset="0"/>
                        </a:rPr>
                        <m:t>𝑚𝑎</m:t>
                      </m:r>
                      <m:r>
                        <a:rPr lang="ar-AE" sz="1800" i="1" smtClean="0">
                          <a:solidFill>
                            <a:schemeClr val="tx1"/>
                          </a:solidFill>
                          <a:highlight>
                            <a:srgbClr val="FFFFFF"/>
                          </a:highlight>
                          <a:latin typeface="Cambria Math" panose="02040503050406030204" pitchFamily="18" charset="0"/>
                        </a:rPr>
                        <m:t>h</m:t>
                      </m:r>
                      <m:r>
                        <a:rPr lang="ar-AE" sz="1800" i="1" smtClean="0">
                          <a:solidFill>
                            <a:schemeClr val="tx1"/>
                          </a:solidFill>
                          <a:highlight>
                            <a:srgbClr val="FFFFFF"/>
                          </a:highlight>
                          <a:latin typeface="Cambria Math" panose="02040503050406030204" pitchFamily="18" charset="0"/>
                        </a:rPr>
                        <m:t>𝑎𝑙𝑎𝑛𝑜𝑏𝑖𝑠</m:t>
                      </m:r>
                    </m:oMath>
                  </m:oMathPara>
                </a14:m>
                <a:endParaRPr lang="ar-AE" sz="1800" dirty="0">
                  <a:solidFill>
                    <a:schemeClr val="tx1"/>
                  </a:solidFill>
                  <a:highlight>
                    <a:srgbClr val="FFFFFF"/>
                  </a:highlight>
                </a:endParaRPr>
              </a:p>
              <a:p>
                <a:pPr marL="457200" algn="just"/>
                <a:endParaRPr lang="ar-AE" sz="1200" dirty="0">
                  <a:highlight>
                    <a:srgbClr val="FFFFFF"/>
                  </a:highlight>
                </a:endParaRPr>
              </a:p>
            </p:txBody>
          </p:sp>
        </mc:Choice>
        <mc:Fallback xmlns="">
          <p:sp>
            <p:nvSpPr>
              <p:cNvPr id="4" name="Google Shape;458;p49">
                <a:extLst>
                  <a:ext uri="{FF2B5EF4-FFF2-40B4-BE49-F238E27FC236}">
                    <a16:creationId xmlns:a16="http://schemas.microsoft.com/office/drawing/2014/main" id="{C870C48F-5A8E-91E2-F1E8-2EB317A4FD5D}"/>
                  </a:ext>
                </a:extLst>
              </p:cNvPr>
              <p:cNvSpPr txBox="1">
                <a:spLocks noRot="1" noChangeAspect="1" noMove="1" noResize="1" noEditPoints="1" noAdjustHandles="1" noChangeArrowheads="1" noChangeShapeType="1" noTextEdit="1"/>
              </p:cNvSpPr>
              <p:nvPr/>
            </p:nvSpPr>
            <p:spPr>
              <a:xfrm>
                <a:off x="621563" y="683434"/>
                <a:ext cx="7878300" cy="2481107"/>
              </a:xfrm>
              <a:prstGeom prst="rect">
                <a:avLst/>
              </a:prstGeom>
              <a:blipFill>
                <a:blip r:embed="rId2"/>
                <a:stretch>
                  <a:fillRect r="-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Google Shape;458;p49">
                <a:extLst>
                  <a:ext uri="{FF2B5EF4-FFF2-40B4-BE49-F238E27FC236}">
                    <a16:creationId xmlns:a16="http://schemas.microsoft.com/office/drawing/2014/main" id="{94503AEA-E2DA-96D8-4F38-5267797026DE}"/>
                  </a:ext>
                </a:extLst>
              </p:cNvPr>
              <p:cNvSpPr txBox="1">
                <a:spLocks/>
              </p:cNvSpPr>
              <p:nvPr/>
            </p:nvSpPr>
            <p:spPr>
              <a:xfrm>
                <a:off x="621563" y="2306046"/>
                <a:ext cx="7878300" cy="23107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Overpass"/>
                  <a:buNone/>
                  <a:defRPr sz="1250" b="0" i="0" u="none" strike="noStrike" cap="none">
                    <a:solidFill>
                      <a:schemeClr val="dk1"/>
                    </a:solidFill>
                    <a:latin typeface="Overpass"/>
                    <a:ea typeface="Overpass"/>
                    <a:cs typeface="Overpass"/>
                    <a:sym typeface="Overpass"/>
                  </a:defRPr>
                </a:lvl1pPr>
                <a:lvl2pPr marL="914400" marR="0" lvl="1" indent="-317500" algn="l" rtl="0">
                  <a:lnSpc>
                    <a:spcPct val="100000"/>
                  </a:lnSpc>
                  <a:spcBef>
                    <a:spcPts val="0"/>
                  </a:spcBef>
                  <a:spcAft>
                    <a:spcPts val="0"/>
                  </a:spcAft>
                  <a:buClr>
                    <a:schemeClr val="dk1"/>
                  </a:buClr>
                  <a:buSzPts val="1400"/>
                  <a:buFont typeface="Overpass"/>
                  <a:buNone/>
                  <a:defRPr sz="1250" b="0" i="0" u="none" strike="noStrike" cap="none">
                    <a:solidFill>
                      <a:schemeClr val="dk1"/>
                    </a:solidFill>
                    <a:latin typeface="Overpass"/>
                    <a:ea typeface="Overpass"/>
                    <a:cs typeface="Overpass"/>
                    <a:sym typeface="Overpass"/>
                  </a:defRPr>
                </a:lvl2pPr>
                <a:lvl3pPr marL="1371600" marR="0" lvl="2" indent="-317500" algn="l" rtl="0">
                  <a:lnSpc>
                    <a:spcPct val="100000"/>
                  </a:lnSpc>
                  <a:spcBef>
                    <a:spcPts val="0"/>
                  </a:spcBef>
                  <a:spcAft>
                    <a:spcPts val="0"/>
                  </a:spcAft>
                  <a:buClr>
                    <a:schemeClr val="dk1"/>
                  </a:buClr>
                  <a:buSzPts val="1400"/>
                  <a:buFont typeface="Overpass"/>
                  <a:buNone/>
                  <a:defRPr sz="1250" b="0" i="0" u="none" strike="noStrike" cap="none">
                    <a:solidFill>
                      <a:schemeClr val="dk1"/>
                    </a:solidFill>
                    <a:latin typeface="Overpass"/>
                    <a:ea typeface="Overpass"/>
                    <a:cs typeface="Overpass"/>
                    <a:sym typeface="Overpass"/>
                  </a:defRPr>
                </a:lvl3pPr>
                <a:lvl4pPr marL="1828800" marR="0" lvl="3" indent="-317500" algn="l" rtl="0">
                  <a:lnSpc>
                    <a:spcPct val="100000"/>
                  </a:lnSpc>
                  <a:spcBef>
                    <a:spcPts val="0"/>
                  </a:spcBef>
                  <a:spcAft>
                    <a:spcPts val="0"/>
                  </a:spcAft>
                  <a:buClr>
                    <a:schemeClr val="dk1"/>
                  </a:buClr>
                  <a:buSzPts val="1400"/>
                  <a:buFont typeface="Overpass"/>
                  <a:buNone/>
                  <a:defRPr sz="1250" b="0" i="0" u="none" strike="noStrike" cap="none">
                    <a:solidFill>
                      <a:schemeClr val="dk1"/>
                    </a:solidFill>
                    <a:latin typeface="Overpass"/>
                    <a:ea typeface="Overpass"/>
                    <a:cs typeface="Overpass"/>
                    <a:sym typeface="Overpass"/>
                  </a:defRPr>
                </a:lvl4pPr>
                <a:lvl5pPr marL="2286000" marR="0" lvl="4" indent="-317500" algn="l" rtl="0">
                  <a:lnSpc>
                    <a:spcPct val="100000"/>
                  </a:lnSpc>
                  <a:spcBef>
                    <a:spcPts val="0"/>
                  </a:spcBef>
                  <a:spcAft>
                    <a:spcPts val="0"/>
                  </a:spcAft>
                  <a:buClr>
                    <a:schemeClr val="dk1"/>
                  </a:buClr>
                  <a:buSzPts val="1400"/>
                  <a:buFont typeface="Overpass"/>
                  <a:buNone/>
                  <a:defRPr sz="1250" b="0" i="0" u="none" strike="noStrike" cap="none">
                    <a:solidFill>
                      <a:schemeClr val="dk1"/>
                    </a:solidFill>
                    <a:latin typeface="Overpass"/>
                    <a:ea typeface="Overpass"/>
                    <a:cs typeface="Overpass"/>
                    <a:sym typeface="Overpass"/>
                  </a:defRPr>
                </a:lvl5pPr>
                <a:lvl6pPr marL="2743200" marR="0" lvl="5" indent="-317500" algn="l" rtl="0">
                  <a:lnSpc>
                    <a:spcPct val="100000"/>
                  </a:lnSpc>
                  <a:spcBef>
                    <a:spcPts val="0"/>
                  </a:spcBef>
                  <a:spcAft>
                    <a:spcPts val="0"/>
                  </a:spcAft>
                  <a:buClr>
                    <a:schemeClr val="dk1"/>
                  </a:buClr>
                  <a:buSzPts val="1400"/>
                  <a:buFont typeface="Overpass"/>
                  <a:buNone/>
                  <a:defRPr sz="1250" b="0" i="0" u="none" strike="noStrike" cap="none">
                    <a:solidFill>
                      <a:schemeClr val="dk1"/>
                    </a:solidFill>
                    <a:latin typeface="Overpass"/>
                    <a:ea typeface="Overpass"/>
                    <a:cs typeface="Overpass"/>
                    <a:sym typeface="Overpass"/>
                  </a:defRPr>
                </a:lvl6pPr>
                <a:lvl7pPr marL="3200400" marR="0" lvl="6" indent="-317500" algn="l" rtl="0">
                  <a:lnSpc>
                    <a:spcPct val="100000"/>
                  </a:lnSpc>
                  <a:spcBef>
                    <a:spcPts val="0"/>
                  </a:spcBef>
                  <a:spcAft>
                    <a:spcPts val="0"/>
                  </a:spcAft>
                  <a:buClr>
                    <a:schemeClr val="dk1"/>
                  </a:buClr>
                  <a:buSzPts val="1400"/>
                  <a:buFont typeface="Overpass"/>
                  <a:buNone/>
                  <a:defRPr sz="1250" b="0" i="0" u="none" strike="noStrike" cap="none">
                    <a:solidFill>
                      <a:schemeClr val="dk1"/>
                    </a:solidFill>
                    <a:latin typeface="Overpass"/>
                    <a:ea typeface="Overpass"/>
                    <a:cs typeface="Overpass"/>
                    <a:sym typeface="Overpass"/>
                  </a:defRPr>
                </a:lvl7pPr>
                <a:lvl8pPr marL="3657600" marR="0" lvl="7" indent="-317500" algn="l" rtl="0">
                  <a:lnSpc>
                    <a:spcPct val="100000"/>
                  </a:lnSpc>
                  <a:spcBef>
                    <a:spcPts val="0"/>
                  </a:spcBef>
                  <a:spcAft>
                    <a:spcPts val="0"/>
                  </a:spcAft>
                  <a:buClr>
                    <a:schemeClr val="dk1"/>
                  </a:buClr>
                  <a:buSzPts val="1400"/>
                  <a:buFont typeface="Overpass"/>
                  <a:buNone/>
                  <a:defRPr sz="1250" b="0" i="0" u="none" strike="noStrike" cap="none">
                    <a:solidFill>
                      <a:schemeClr val="dk1"/>
                    </a:solidFill>
                    <a:latin typeface="Overpass"/>
                    <a:ea typeface="Overpass"/>
                    <a:cs typeface="Overpass"/>
                    <a:sym typeface="Overpass"/>
                  </a:defRPr>
                </a:lvl8pPr>
                <a:lvl9pPr marL="4114800" marR="0" lvl="8" indent="-317500" algn="l" rtl="0">
                  <a:lnSpc>
                    <a:spcPct val="100000"/>
                  </a:lnSpc>
                  <a:spcBef>
                    <a:spcPts val="0"/>
                  </a:spcBef>
                  <a:spcAft>
                    <a:spcPts val="0"/>
                  </a:spcAft>
                  <a:buClr>
                    <a:schemeClr val="dk1"/>
                  </a:buClr>
                  <a:buSzPts val="1400"/>
                  <a:buFont typeface="Overpass"/>
                  <a:buNone/>
                  <a:defRPr sz="1250" b="0" i="0" u="none" strike="noStrike" cap="none">
                    <a:solidFill>
                      <a:schemeClr val="dk1"/>
                    </a:solidFill>
                    <a:latin typeface="Overpass"/>
                    <a:ea typeface="Overpass"/>
                    <a:cs typeface="Overpass"/>
                    <a:sym typeface="Overpass"/>
                  </a:defRPr>
                </a:lvl9pPr>
              </a:lstStyle>
              <a:p>
                <a:pPr marL="88900" indent="0" algn="just">
                  <a:buClr>
                    <a:srgbClr val="073763"/>
                  </a:buClr>
                  <a:buSzPts val="2200"/>
                </a:pPr>
                <a:r>
                  <a:rPr lang="en-US" sz="1800" dirty="0">
                    <a:solidFill>
                      <a:schemeClr val="tx1"/>
                    </a:solidFill>
                    <a:highlight>
                      <a:srgbClr val="FFFFFF"/>
                    </a:highlight>
                    <a:latin typeface="Lato"/>
                    <a:ea typeface="Lato"/>
                    <a:cs typeface="Lato"/>
                    <a:sym typeface="Lato"/>
                  </a:rPr>
                  <a:t>The </a:t>
                </a:r>
                <a:r>
                  <a:rPr lang="en-US" sz="1800" b="1" dirty="0">
                    <a:solidFill>
                      <a:schemeClr val="tx1"/>
                    </a:solidFill>
                    <a:highlight>
                      <a:srgbClr val="FFFFFF"/>
                    </a:highlight>
                    <a:latin typeface="Lato"/>
                    <a:ea typeface="Lato"/>
                    <a:cs typeface="Lato"/>
                    <a:sym typeface="Lato"/>
                  </a:rPr>
                  <a:t>sum of the distances </a:t>
                </a:r>
                <a:r>
                  <a:rPr lang="en-US" sz="1800" dirty="0">
                    <a:solidFill>
                      <a:schemeClr val="tx1"/>
                    </a:solidFill>
                    <a:highlight>
                      <a:srgbClr val="FFFFFF"/>
                    </a:highlight>
                    <a:latin typeface="Lato"/>
                    <a:ea typeface="Lato"/>
                    <a:cs typeface="Lato"/>
                    <a:sym typeface="Lato"/>
                  </a:rPr>
                  <a:t>from a particular sample (</a:t>
                </a:r>
                <a:r>
                  <a:rPr lang="en-US" sz="1800" b="1" i="1" dirty="0">
                    <a:solidFill>
                      <a:schemeClr val="tx1"/>
                    </a:solidFill>
                    <a:highlight>
                      <a:srgbClr val="FFFFFF"/>
                    </a:highlight>
                    <a:latin typeface="Lato"/>
                    <a:ea typeface="Lato"/>
                    <a:cs typeface="Lato"/>
                    <a:sym typeface="Lato"/>
                  </a:rPr>
                  <a:t>x</a:t>
                </a:r>
                <a:r>
                  <a:rPr lang="en-US" sz="1800" dirty="0">
                    <a:solidFill>
                      <a:schemeClr val="tx1"/>
                    </a:solidFill>
                    <a:highlight>
                      <a:srgbClr val="FFFFFF"/>
                    </a:highlight>
                    <a:latin typeface="Lato"/>
                    <a:ea typeface="Lato"/>
                    <a:cs typeface="Lato"/>
                    <a:sym typeface="Lato"/>
                  </a:rPr>
                  <a:t>) to each of the other </a:t>
                </a:r>
                <a:r>
                  <a:rPr lang="en-US" sz="1800" b="1" i="1" dirty="0">
                    <a:solidFill>
                      <a:schemeClr val="tx1"/>
                    </a:solidFill>
                    <a:highlight>
                      <a:srgbClr val="FFFFFF"/>
                    </a:highlight>
                    <a:latin typeface="Lato"/>
                    <a:ea typeface="Lato"/>
                    <a:cs typeface="Lato"/>
                    <a:sym typeface="Lato"/>
                  </a:rPr>
                  <a:t>k</a:t>
                </a:r>
                <a:r>
                  <a:rPr lang="en-US" sz="1800" dirty="0">
                    <a:solidFill>
                      <a:schemeClr val="tx1"/>
                    </a:solidFill>
                    <a:highlight>
                      <a:srgbClr val="FFFFFF"/>
                    </a:highlight>
                    <a:latin typeface="Lato"/>
                    <a:ea typeface="Lato"/>
                    <a:cs typeface="Lato"/>
                    <a:sym typeface="Lato"/>
                  </a:rPr>
                  <a:t> elements:</a:t>
                </a:r>
                <a:endParaRPr lang="en-US" sz="1500" dirty="0">
                  <a:solidFill>
                    <a:schemeClr val="tx1"/>
                  </a:solidFill>
                  <a:highlight>
                    <a:srgbClr val="FFFFFF"/>
                  </a:highlight>
                </a:endParaRPr>
              </a:p>
              <a:p>
                <a:pPr marL="88900" indent="0" algn="ctr">
                  <a:buClr>
                    <a:srgbClr val="073763"/>
                  </a:buClr>
                  <a:buSzPts val="2200"/>
                </a:pPr>
                <a14:m>
                  <m:oMathPara xmlns:m="http://schemas.openxmlformats.org/officeDocument/2006/math">
                    <m:oMathParaPr>
                      <m:jc m:val="centerGroup"/>
                    </m:oMathParaPr>
                    <m:oMath xmlns:m="http://schemas.openxmlformats.org/officeDocument/2006/math">
                      <m:sSub>
                        <m:sSubPr>
                          <m:ctrlPr>
                            <a:rPr lang="ar-AE" sz="1800" i="1" smtClean="0">
                              <a:solidFill>
                                <a:schemeClr val="tx1"/>
                              </a:solidFill>
                              <a:highlight>
                                <a:srgbClr val="FFFFFF"/>
                              </a:highlight>
                              <a:latin typeface="Cambria Math" panose="02040503050406030204" pitchFamily="18" charset="0"/>
                            </a:rPr>
                          </m:ctrlPr>
                        </m:sSubPr>
                        <m:e>
                          <m:r>
                            <a:rPr lang="ar-AE" sz="1800" i="1" smtClean="0">
                              <a:solidFill>
                                <a:schemeClr val="tx1"/>
                              </a:solidFill>
                              <a:highlight>
                                <a:srgbClr val="FFFFFF"/>
                              </a:highlight>
                              <a:latin typeface="Cambria Math" panose="02040503050406030204" pitchFamily="18" charset="0"/>
                              <a:ea typeface="Cambria Math" panose="02040503050406030204" pitchFamily="18" charset="0"/>
                            </a:rPr>
                            <m:t>𝜋</m:t>
                          </m:r>
                        </m:e>
                        <m:sub>
                          <m:r>
                            <a:rPr lang="ar-AE" sz="1800" i="1" smtClean="0">
                              <a:solidFill>
                                <a:schemeClr val="tx1"/>
                              </a:solidFill>
                              <a:highlight>
                                <a:srgbClr val="FFFFFF"/>
                              </a:highlight>
                              <a:latin typeface="Cambria Math" panose="02040503050406030204" pitchFamily="18" charset="0"/>
                            </a:rPr>
                            <m:t>𝑘</m:t>
                          </m:r>
                        </m:sub>
                      </m:sSub>
                      <m:d>
                        <m:dPr>
                          <m:ctrlPr>
                            <a:rPr lang="ar-AE" sz="1800" i="1" smtClean="0">
                              <a:solidFill>
                                <a:schemeClr val="tx1"/>
                              </a:solidFill>
                              <a:highlight>
                                <a:srgbClr val="FFFFFF"/>
                              </a:highlight>
                              <a:latin typeface="Cambria Math" panose="02040503050406030204" pitchFamily="18" charset="0"/>
                            </a:rPr>
                          </m:ctrlPr>
                        </m:dPr>
                        <m:e>
                          <m:r>
                            <a:rPr lang="ar-AE" sz="1800" i="1" smtClean="0">
                              <a:solidFill>
                                <a:schemeClr val="tx1"/>
                              </a:solidFill>
                              <a:highlight>
                                <a:srgbClr val="FFFFFF"/>
                              </a:highlight>
                              <a:latin typeface="Cambria Math" panose="02040503050406030204" pitchFamily="18" charset="0"/>
                            </a:rPr>
                            <m:t>𝑥</m:t>
                          </m:r>
                        </m:e>
                      </m:d>
                      <m:r>
                        <a:rPr lang="ar-AE" sz="1800" i="1" smtClean="0">
                          <a:solidFill>
                            <a:schemeClr val="tx1"/>
                          </a:solidFill>
                          <a:highlight>
                            <a:srgbClr val="FFFFFF"/>
                          </a:highlight>
                          <a:latin typeface="Cambria Math" panose="02040503050406030204" pitchFamily="18" charset="0"/>
                        </a:rPr>
                        <m:t>=</m:t>
                      </m:r>
                      <m:nary>
                        <m:naryPr>
                          <m:chr m:val="∑"/>
                          <m:ctrlPr>
                            <a:rPr lang="ar-AE" sz="1800" i="1" smtClean="0">
                              <a:solidFill>
                                <a:schemeClr val="tx1"/>
                              </a:solidFill>
                              <a:highlight>
                                <a:srgbClr val="FFFFFF"/>
                              </a:highlight>
                              <a:latin typeface="Cambria Math" panose="02040503050406030204" pitchFamily="18" charset="0"/>
                            </a:rPr>
                          </m:ctrlPr>
                        </m:naryPr>
                        <m:sub>
                          <m:r>
                            <m:rPr>
                              <m:brk m:alnAt="23"/>
                            </m:rPr>
                            <a:rPr lang="ar-AE" sz="1800" i="1" smtClean="0">
                              <a:solidFill>
                                <a:schemeClr val="tx1"/>
                              </a:solidFill>
                              <a:highlight>
                                <a:srgbClr val="FFFFFF"/>
                              </a:highlight>
                              <a:latin typeface="Cambria Math" panose="02040503050406030204" pitchFamily="18" charset="0"/>
                            </a:rPr>
                            <m:t>𝑖</m:t>
                          </m:r>
                          <m:r>
                            <a:rPr lang="ar-AE" sz="1800" i="1" smtClean="0">
                              <a:solidFill>
                                <a:schemeClr val="tx1"/>
                              </a:solidFill>
                              <a:highlight>
                                <a:srgbClr val="FFFFFF"/>
                              </a:highlight>
                              <a:latin typeface="Cambria Math" panose="02040503050406030204" pitchFamily="18" charset="0"/>
                            </a:rPr>
                            <m:t>=</m:t>
                          </m:r>
                          <m:r>
                            <m:rPr>
                              <m:brk m:alnAt="23"/>
                            </m:rPr>
                            <a:rPr lang="ar-AE" sz="1800" i="1" smtClean="0">
                              <a:solidFill>
                                <a:schemeClr val="tx1"/>
                              </a:solidFill>
                              <a:highlight>
                                <a:srgbClr val="FFFFFF"/>
                              </a:highlight>
                              <a:latin typeface="Cambria Math" panose="02040503050406030204" pitchFamily="18" charset="0"/>
                            </a:rPr>
                            <m:t>1</m:t>
                          </m:r>
                        </m:sub>
                        <m:sup>
                          <m:r>
                            <a:rPr lang="ar-AE" sz="1800" i="1" smtClean="0">
                              <a:solidFill>
                                <a:schemeClr val="tx1"/>
                              </a:solidFill>
                              <a:highlight>
                                <a:srgbClr val="FFFFFF"/>
                              </a:highlight>
                              <a:latin typeface="Cambria Math" panose="02040503050406030204" pitchFamily="18" charset="0"/>
                            </a:rPr>
                            <m:t>𝑘</m:t>
                          </m:r>
                        </m:sup>
                        <m:e>
                          <m:r>
                            <a:rPr lang="ar-AE" sz="1800" i="1">
                              <a:solidFill>
                                <a:schemeClr val="tx1"/>
                              </a:solidFill>
                              <a:highlight>
                                <a:srgbClr val="FFFFFF"/>
                              </a:highlight>
                              <a:latin typeface="Cambria Math" panose="02040503050406030204" pitchFamily="18" charset="0"/>
                            </a:rPr>
                            <m:t>𝑑</m:t>
                          </m:r>
                          <m:d>
                            <m:dPr>
                              <m:ctrlPr>
                                <a:rPr lang="ar-AE" sz="1800" i="1">
                                  <a:solidFill>
                                    <a:schemeClr val="tx1"/>
                                  </a:solidFill>
                                  <a:highlight>
                                    <a:srgbClr val="FFFFFF"/>
                                  </a:highlight>
                                  <a:latin typeface="Cambria Math" panose="02040503050406030204" pitchFamily="18" charset="0"/>
                                </a:rPr>
                              </m:ctrlPr>
                            </m:dPr>
                            <m:e>
                              <m:r>
                                <a:rPr lang="ar-AE" sz="1800" i="1" smtClean="0">
                                  <a:solidFill>
                                    <a:schemeClr val="tx1"/>
                                  </a:solidFill>
                                  <a:highlight>
                                    <a:srgbClr val="FFFFFF"/>
                                  </a:highlight>
                                  <a:latin typeface="Cambria Math" panose="02040503050406030204" pitchFamily="18" charset="0"/>
                                </a:rPr>
                                <m:t>𝑥</m:t>
                              </m:r>
                              <m:r>
                                <a:rPr lang="ar-AE" sz="1800" i="1">
                                  <a:solidFill>
                                    <a:schemeClr val="tx1"/>
                                  </a:solidFill>
                                  <a:highlight>
                                    <a:srgbClr val="FFFFFF"/>
                                  </a:highlight>
                                  <a:latin typeface="Cambria Math" panose="02040503050406030204" pitchFamily="18" charset="0"/>
                                </a:rPr>
                                <m:t>, </m:t>
                              </m:r>
                              <m:sSub>
                                <m:sSubPr>
                                  <m:ctrlPr>
                                    <a:rPr lang="ar-AE" sz="1800" i="1">
                                      <a:solidFill>
                                        <a:schemeClr val="tx1"/>
                                      </a:solidFill>
                                      <a:highlight>
                                        <a:srgbClr val="FFFFFF"/>
                                      </a:highlight>
                                      <a:latin typeface="Cambria Math" panose="02040503050406030204" pitchFamily="18" charset="0"/>
                                    </a:rPr>
                                  </m:ctrlPr>
                                </m:sSubPr>
                                <m:e>
                                  <m:r>
                                    <a:rPr lang="ar-AE" sz="1800" i="1">
                                      <a:solidFill>
                                        <a:schemeClr val="tx1"/>
                                      </a:solidFill>
                                      <a:highlight>
                                        <a:srgbClr val="FFFFFF"/>
                                      </a:highlight>
                                      <a:latin typeface="Cambria Math" panose="02040503050406030204" pitchFamily="18" charset="0"/>
                                    </a:rPr>
                                    <m:t>𝑥</m:t>
                                  </m:r>
                                </m:e>
                                <m:sub>
                                  <m:r>
                                    <a:rPr lang="ar-AE" sz="1800" i="1" smtClean="0">
                                      <a:solidFill>
                                        <a:schemeClr val="tx1"/>
                                      </a:solidFill>
                                      <a:highlight>
                                        <a:srgbClr val="FFFFFF"/>
                                      </a:highlight>
                                      <a:latin typeface="Cambria Math" panose="02040503050406030204" pitchFamily="18" charset="0"/>
                                    </a:rPr>
                                    <m:t>𝑖</m:t>
                                  </m:r>
                                </m:sub>
                              </m:sSub>
                            </m:e>
                          </m:d>
                        </m:e>
                      </m:nary>
                      <m:r>
                        <a:rPr lang="ar-AE" sz="1800" i="1" smtClean="0">
                          <a:solidFill>
                            <a:schemeClr val="tx1"/>
                          </a:solidFill>
                          <a:highlight>
                            <a:srgbClr val="FFFFFF"/>
                          </a:highlight>
                          <a:latin typeface="Cambria Math" panose="02040503050406030204" pitchFamily="18" charset="0"/>
                        </a:rPr>
                        <m:t>, </m:t>
                      </m:r>
                      <m:r>
                        <a:rPr lang="ar-AE" sz="1800" i="1" smtClean="0">
                          <a:solidFill>
                            <a:schemeClr val="tx1"/>
                          </a:solidFill>
                          <a:highlight>
                            <a:srgbClr val="FFFFFF"/>
                          </a:highlight>
                          <a:latin typeface="Cambria Math" panose="02040503050406030204" pitchFamily="18" charset="0"/>
                        </a:rPr>
                        <m:t>𝑘</m:t>
                      </m:r>
                      <m:r>
                        <a:rPr lang="ar-AE" sz="1800" i="1" smtClean="0">
                          <a:solidFill>
                            <a:schemeClr val="tx1"/>
                          </a:solidFill>
                          <a:highlight>
                            <a:srgbClr val="FFFFFF"/>
                          </a:highlight>
                          <a:latin typeface="Cambria Math" panose="02040503050406030204" pitchFamily="18" charset="0"/>
                        </a:rPr>
                        <m:t>&gt;</m:t>
                      </m:r>
                      <m:r>
                        <a:rPr lang="ar-AE" sz="1800" i="1" smtClean="0">
                          <a:solidFill>
                            <a:schemeClr val="tx1"/>
                          </a:solidFill>
                          <a:highlight>
                            <a:srgbClr val="FFFFFF"/>
                          </a:highlight>
                          <a:latin typeface="Cambria Math" panose="02040503050406030204" pitchFamily="18" charset="0"/>
                        </a:rPr>
                        <m:t>2</m:t>
                      </m:r>
                    </m:oMath>
                  </m:oMathPara>
                </a14:m>
                <a:endParaRPr lang="ar-AE" sz="1800" dirty="0">
                  <a:solidFill>
                    <a:schemeClr val="tx1"/>
                  </a:solidFill>
                  <a:highlight>
                    <a:srgbClr val="FFFFFF"/>
                  </a:highlight>
                </a:endParaRPr>
              </a:p>
            </p:txBody>
          </p:sp>
        </mc:Choice>
        <mc:Fallback xmlns="">
          <p:sp>
            <p:nvSpPr>
              <p:cNvPr id="6" name="Google Shape;458;p49">
                <a:extLst>
                  <a:ext uri="{FF2B5EF4-FFF2-40B4-BE49-F238E27FC236}">
                    <a16:creationId xmlns:a16="http://schemas.microsoft.com/office/drawing/2014/main" id="{94503AEA-E2DA-96D8-4F38-5267797026DE}"/>
                  </a:ext>
                </a:extLst>
              </p:cNvPr>
              <p:cNvSpPr txBox="1">
                <a:spLocks noRot="1" noChangeAspect="1" noMove="1" noResize="1" noEditPoints="1" noAdjustHandles="1" noChangeArrowheads="1" noChangeShapeType="1" noTextEdit="1"/>
              </p:cNvSpPr>
              <p:nvPr/>
            </p:nvSpPr>
            <p:spPr>
              <a:xfrm>
                <a:off x="621563" y="2306046"/>
                <a:ext cx="7878300" cy="2310778"/>
              </a:xfrm>
              <a:prstGeom prst="rect">
                <a:avLst/>
              </a:prstGeom>
              <a:blipFill>
                <a:blip r:embed="rId3"/>
                <a:stretch>
                  <a:fillRect r="-1316"/>
                </a:stretch>
              </a:blipFill>
              <a:ln>
                <a:noFill/>
              </a:ln>
            </p:spPr>
            <p:txBody>
              <a:bodyPr/>
              <a:lstStyle/>
              <a:p>
                <a:r>
                  <a:rPr lang="pt-BR">
                    <a:noFill/>
                  </a:rPr>
                  <a:t> </a:t>
                </a:r>
              </a:p>
            </p:txBody>
          </p:sp>
        </mc:Fallback>
      </mc:AlternateContent>
    </p:spTree>
    <p:extLst>
      <p:ext uri="{BB962C8B-B14F-4D97-AF65-F5344CB8AC3E}">
        <p14:creationId xmlns:p14="http://schemas.microsoft.com/office/powerpoint/2010/main" val="1104424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Gráfico, Gráfico de radar&#10;&#10;Descrição gerada automaticamente">
            <a:extLst>
              <a:ext uri="{FF2B5EF4-FFF2-40B4-BE49-F238E27FC236}">
                <a16:creationId xmlns:a16="http://schemas.microsoft.com/office/drawing/2014/main" id="{242DCCE0-2312-E1B9-AA1A-1B6ADA1F7E28}"/>
              </a:ext>
            </a:extLst>
          </p:cNvPr>
          <p:cNvPicPr>
            <a:picLocks noChangeAspect="1"/>
          </p:cNvPicPr>
          <p:nvPr/>
        </p:nvPicPr>
        <p:blipFill rotWithShape="1">
          <a:blip r:embed="rId2"/>
          <a:srcRect b="10211"/>
          <a:stretch/>
        </p:blipFill>
        <p:spPr>
          <a:xfrm>
            <a:off x="2165647" y="2580715"/>
            <a:ext cx="4646287" cy="2415292"/>
          </a:xfrm>
          <a:prstGeom prst="rect">
            <a:avLst/>
          </a:prstGeom>
        </p:spPr>
      </p:pic>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a:t>TEDA</a:t>
            </a:r>
          </a:p>
        </p:txBody>
      </p:sp>
      <mc:AlternateContent xmlns:mc="http://schemas.openxmlformats.org/markup-compatibility/2006" xmlns:a14="http://schemas.microsoft.com/office/drawing/2010/main">
        <mc:Choice Requires="a14">
          <p:sp>
            <p:nvSpPr>
              <p:cNvPr id="5" name="Google Shape;458;p49">
                <a:extLst>
                  <a:ext uri="{FF2B5EF4-FFF2-40B4-BE49-F238E27FC236}">
                    <a16:creationId xmlns:a16="http://schemas.microsoft.com/office/drawing/2014/main" id="{7AF62419-06E5-61A0-DFDD-58B1A42E7A3A}"/>
                  </a:ext>
                </a:extLst>
              </p:cNvPr>
              <p:cNvSpPr txBox="1">
                <a:spLocks/>
              </p:cNvSpPr>
              <p:nvPr/>
            </p:nvSpPr>
            <p:spPr>
              <a:xfrm>
                <a:off x="632850" y="411474"/>
                <a:ext cx="7878300" cy="270824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88900" algn="just">
                  <a:buClr>
                    <a:srgbClr val="073763"/>
                  </a:buClr>
                  <a:buSzPts val="2200"/>
                </a:pPr>
                <a:r>
                  <a:rPr lang="en-US" sz="1800" dirty="0">
                    <a:solidFill>
                      <a:schemeClr val="tx1"/>
                    </a:solidFill>
                    <a:highlight>
                      <a:srgbClr val="FFFFFF"/>
                    </a:highlight>
                    <a:latin typeface="Lato"/>
                    <a:ea typeface="Lato"/>
                    <a:cs typeface="Lato"/>
                    <a:sym typeface="Lato"/>
                  </a:rPr>
                  <a:t>Therefore, the eccentricity of the data sample </a:t>
                </a:r>
                <a:r>
                  <a:rPr lang="en-US" sz="1800" b="1" i="1" dirty="0">
                    <a:solidFill>
                      <a:schemeClr val="tx1"/>
                    </a:solidFill>
                    <a:highlight>
                      <a:srgbClr val="FFFFFF"/>
                    </a:highlight>
                    <a:latin typeface="Lato"/>
                    <a:ea typeface="Lato"/>
                    <a:cs typeface="Lato"/>
                    <a:sym typeface="Lato"/>
                  </a:rPr>
                  <a:t>x</a:t>
                </a:r>
                <a:r>
                  <a:rPr lang="en-US" sz="1800" dirty="0">
                    <a:solidFill>
                      <a:schemeClr val="tx1"/>
                    </a:solidFill>
                    <a:highlight>
                      <a:srgbClr val="FFFFFF"/>
                    </a:highlight>
                    <a:latin typeface="Lato"/>
                    <a:ea typeface="Lato"/>
                    <a:cs typeface="Lato"/>
                    <a:sym typeface="Lato"/>
                  </a:rPr>
                  <a:t>, at the instant of time </a:t>
                </a:r>
                <a:r>
                  <a:rPr lang="en-US" sz="1800" b="1" i="1" dirty="0">
                    <a:solidFill>
                      <a:schemeClr val="tx1"/>
                    </a:solidFill>
                    <a:highlight>
                      <a:srgbClr val="FFFFFF"/>
                    </a:highlight>
                    <a:latin typeface="Lato"/>
                    <a:ea typeface="Lato"/>
                    <a:cs typeface="Lato"/>
                    <a:sym typeface="Lato"/>
                  </a:rPr>
                  <a:t>k</a:t>
                </a:r>
                <a:r>
                  <a:rPr lang="en-US" sz="1800" dirty="0">
                    <a:solidFill>
                      <a:schemeClr val="tx1"/>
                    </a:solidFill>
                    <a:highlight>
                      <a:srgbClr val="FFFFFF"/>
                    </a:highlight>
                    <a:latin typeface="Lato"/>
                    <a:ea typeface="Lato"/>
                    <a:cs typeface="Lato"/>
                    <a:sym typeface="Lato"/>
                  </a:rPr>
                  <a:t>:</a:t>
                </a:r>
                <a:endParaRPr lang="pt-BR" sz="2400" i="1" dirty="0">
                  <a:solidFill>
                    <a:schemeClr val="tx1"/>
                  </a:solidFill>
                  <a:highlight>
                    <a:srgbClr val="FFFFFF"/>
                  </a:highlight>
                  <a:latin typeface="Cambria Math" panose="02040503050406030204" pitchFamily="18" charset="0"/>
                </a:endParaRPr>
              </a:p>
              <a:p>
                <a:pPr marL="88900" algn="ctr">
                  <a:buClr>
                    <a:srgbClr val="073763"/>
                  </a:buClr>
                  <a:buSzPts val="2200"/>
                </a:pPr>
                <a:endParaRPr lang="pt-BR" sz="2400" i="1" dirty="0">
                  <a:solidFill>
                    <a:schemeClr val="tx1"/>
                  </a:solidFill>
                  <a:highlight>
                    <a:srgbClr val="FFFFFF"/>
                  </a:highlight>
                  <a:latin typeface="Cambria Math" panose="02040503050406030204" pitchFamily="18" charset="0"/>
                </a:endParaRPr>
              </a:p>
              <a:p>
                <a:pPr marL="88900" algn="ctr">
                  <a:buClr>
                    <a:srgbClr val="073763"/>
                  </a:buClr>
                  <a:buSzPts val="2200"/>
                </a:pPr>
                <a14:m>
                  <m:oMathPara xmlns:m="http://schemas.openxmlformats.org/officeDocument/2006/math">
                    <m:oMathParaPr>
                      <m:jc m:val="centerGroup"/>
                    </m:oMathParaPr>
                    <m:oMath xmlns:m="http://schemas.openxmlformats.org/officeDocument/2006/math">
                      <m:sSub>
                        <m:sSubPr>
                          <m:ctrlPr>
                            <a:rPr lang="ar-AE" sz="1800" i="1" smtClean="0">
                              <a:solidFill>
                                <a:schemeClr val="tx1"/>
                              </a:solidFill>
                              <a:highlight>
                                <a:srgbClr val="FFFFFF"/>
                              </a:highlight>
                              <a:latin typeface="Cambria Math" panose="02040503050406030204" pitchFamily="18" charset="0"/>
                            </a:rPr>
                          </m:ctrlPr>
                        </m:sSubPr>
                        <m:e>
                          <m:r>
                            <a:rPr lang="ar-AE" sz="1800" i="1" smtClean="0">
                              <a:solidFill>
                                <a:schemeClr val="tx1"/>
                              </a:solidFill>
                              <a:highlight>
                                <a:srgbClr val="FFFFFF"/>
                              </a:highlight>
                              <a:latin typeface="Cambria Math" panose="02040503050406030204" pitchFamily="18" charset="0"/>
                              <a:ea typeface="Cambria Math" panose="02040503050406030204" pitchFamily="18" charset="0"/>
                            </a:rPr>
                            <m:t>𝜉</m:t>
                          </m:r>
                        </m:e>
                        <m:sub>
                          <m:r>
                            <a:rPr lang="ar-AE" sz="1800" i="1" smtClean="0">
                              <a:solidFill>
                                <a:schemeClr val="tx1"/>
                              </a:solidFill>
                              <a:highlight>
                                <a:srgbClr val="FFFFFF"/>
                              </a:highlight>
                              <a:latin typeface="Cambria Math" panose="02040503050406030204" pitchFamily="18" charset="0"/>
                            </a:rPr>
                            <m:t>𝑘</m:t>
                          </m:r>
                        </m:sub>
                      </m:sSub>
                      <m:d>
                        <m:dPr>
                          <m:ctrlPr>
                            <a:rPr lang="ar-AE" sz="1800" i="1" smtClean="0">
                              <a:solidFill>
                                <a:schemeClr val="tx1"/>
                              </a:solidFill>
                              <a:highlight>
                                <a:srgbClr val="FFFFFF"/>
                              </a:highlight>
                              <a:latin typeface="Cambria Math" panose="02040503050406030204" pitchFamily="18" charset="0"/>
                            </a:rPr>
                          </m:ctrlPr>
                        </m:dPr>
                        <m:e>
                          <m:r>
                            <a:rPr lang="ar-AE" sz="1800" i="1" smtClean="0">
                              <a:solidFill>
                                <a:schemeClr val="tx1"/>
                              </a:solidFill>
                              <a:highlight>
                                <a:srgbClr val="FFFFFF"/>
                              </a:highlight>
                              <a:latin typeface="Cambria Math" panose="02040503050406030204" pitchFamily="18" charset="0"/>
                            </a:rPr>
                            <m:t>𝑥</m:t>
                          </m:r>
                        </m:e>
                      </m:d>
                      <m:r>
                        <a:rPr lang="ar-AE" sz="1800" i="1" smtClean="0">
                          <a:solidFill>
                            <a:schemeClr val="tx1"/>
                          </a:solidFill>
                          <a:highlight>
                            <a:srgbClr val="FFFFFF"/>
                          </a:highlight>
                          <a:latin typeface="Cambria Math" panose="02040503050406030204" pitchFamily="18" charset="0"/>
                        </a:rPr>
                        <m:t>= </m:t>
                      </m:r>
                      <m:f>
                        <m:fPr>
                          <m:ctrlPr>
                            <a:rPr lang="ar-AE" sz="1800" i="1" smtClean="0">
                              <a:solidFill>
                                <a:schemeClr val="tx1"/>
                              </a:solidFill>
                              <a:highlight>
                                <a:srgbClr val="FFFFFF"/>
                              </a:highlight>
                              <a:latin typeface="Cambria Math" panose="02040503050406030204" pitchFamily="18" charset="0"/>
                            </a:rPr>
                          </m:ctrlPr>
                        </m:fPr>
                        <m:num>
                          <m:r>
                            <a:rPr lang="ar-AE" sz="1800" i="1" smtClean="0">
                              <a:solidFill>
                                <a:schemeClr val="tx1"/>
                              </a:solidFill>
                              <a:highlight>
                                <a:srgbClr val="FFFFFF"/>
                              </a:highlight>
                              <a:latin typeface="Cambria Math" panose="02040503050406030204" pitchFamily="18" charset="0"/>
                            </a:rPr>
                            <m:t>2</m:t>
                          </m:r>
                          <m:sSub>
                            <m:sSubPr>
                              <m:ctrlPr>
                                <a:rPr lang="ar-AE" sz="1800" i="1" smtClean="0">
                                  <a:solidFill>
                                    <a:schemeClr val="tx1"/>
                                  </a:solidFill>
                                  <a:highlight>
                                    <a:srgbClr val="FFFFFF"/>
                                  </a:highlight>
                                  <a:latin typeface="Cambria Math" panose="02040503050406030204" pitchFamily="18" charset="0"/>
                                </a:rPr>
                              </m:ctrlPr>
                            </m:sSubPr>
                            <m:e>
                              <m:r>
                                <a:rPr lang="ar-AE" sz="1800" i="1" smtClean="0">
                                  <a:solidFill>
                                    <a:schemeClr val="tx1"/>
                                  </a:solidFill>
                                  <a:highlight>
                                    <a:srgbClr val="FFFFFF"/>
                                  </a:highlight>
                                  <a:latin typeface="Cambria Math" panose="02040503050406030204" pitchFamily="18" charset="0"/>
                                  <a:ea typeface="Cambria Math" panose="02040503050406030204" pitchFamily="18" charset="0"/>
                                </a:rPr>
                                <m:t>𝜋</m:t>
                              </m:r>
                            </m:e>
                            <m:sub>
                              <m:r>
                                <a:rPr lang="ar-AE" sz="1800" i="1" smtClean="0">
                                  <a:solidFill>
                                    <a:schemeClr val="tx1"/>
                                  </a:solidFill>
                                  <a:highlight>
                                    <a:srgbClr val="FFFFFF"/>
                                  </a:highlight>
                                  <a:latin typeface="Cambria Math" panose="02040503050406030204" pitchFamily="18" charset="0"/>
                                </a:rPr>
                                <m:t>𝑘</m:t>
                              </m:r>
                            </m:sub>
                          </m:sSub>
                          <m:r>
                            <a:rPr lang="ar-AE" sz="1800" i="1" smtClean="0">
                              <a:solidFill>
                                <a:schemeClr val="tx1"/>
                              </a:solidFill>
                              <a:highlight>
                                <a:srgbClr val="FFFFFF"/>
                              </a:highlight>
                              <a:latin typeface="Cambria Math" panose="02040503050406030204" pitchFamily="18" charset="0"/>
                            </a:rPr>
                            <m:t>(</m:t>
                          </m:r>
                          <m:r>
                            <a:rPr lang="ar-AE" sz="1800" i="1" smtClean="0">
                              <a:solidFill>
                                <a:schemeClr val="tx1"/>
                              </a:solidFill>
                              <a:highlight>
                                <a:srgbClr val="FFFFFF"/>
                              </a:highlight>
                              <a:latin typeface="Cambria Math" panose="02040503050406030204" pitchFamily="18" charset="0"/>
                            </a:rPr>
                            <m:t>𝑥</m:t>
                          </m:r>
                          <m:r>
                            <a:rPr lang="ar-AE" sz="1800" i="1" smtClean="0">
                              <a:solidFill>
                                <a:schemeClr val="tx1"/>
                              </a:solidFill>
                              <a:highlight>
                                <a:srgbClr val="FFFFFF"/>
                              </a:highlight>
                              <a:latin typeface="Cambria Math" panose="02040503050406030204" pitchFamily="18" charset="0"/>
                            </a:rPr>
                            <m:t>)</m:t>
                          </m:r>
                        </m:num>
                        <m:den>
                          <m:nary>
                            <m:naryPr>
                              <m:chr m:val="∑"/>
                              <m:limLoc m:val="subSup"/>
                              <m:ctrlPr>
                                <a:rPr lang="ar-AE" sz="1800" i="1" smtClean="0">
                                  <a:solidFill>
                                    <a:schemeClr val="tx1"/>
                                  </a:solidFill>
                                  <a:highlight>
                                    <a:srgbClr val="FFFFFF"/>
                                  </a:highlight>
                                  <a:latin typeface="Cambria Math" panose="02040503050406030204" pitchFamily="18" charset="0"/>
                                </a:rPr>
                              </m:ctrlPr>
                            </m:naryPr>
                            <m:sub>
                              <m:r>
                                <m:rPr>
                                  <m:brk m:alnAt="25"/>
                                </m:rPr>
                                <a:rPr lang="ar-AE" sz="1800" i="1" smtClean="0">
                                  <a:solidFill>
                                    <a:schemeClr val="tx1"/>
                                  </a:solidFill>
                                  <a:highlight>
                                    <a:srgbClr val="FFFFFF"/>
                                  </a:highlight>
                                  <a:latin typeface="Cambria Math" panose="02040503050406030204" pitchFamily="18" charset="0"/>
                                </a:rPr>
                                <m:t>𝑖</m:t>
                              </m:r>
                              <m:r>
                                <a:rPr lang="ar-AE" sz="1800" i="1" smtClean="0">
                                  <a:solidFill>
                                    <a:schemeClr val="tx1"/>
                                  </a:solidFill>
                                  <a:highlight>
                                    <a:srgbClr val="FFFFFF"/>
                                  </a:highlight>
                                  <a:latin typeface="Cambria Math" panose="02040503050406030204" pitchFamily="18" charset="0"/>
                                </a:rPr>
                                <m:t>=</m:t>
                              </m:r>
                              <m:r>
                                <a:rPr lang="ar-AE" sz="1800" i="1" smtClean="0">
                                  <a:solidFill>
                                    <a:schemeClr val="tx1"/>
                                  </a:solidFill>
                                  <a:highlight>
                                    <a:srgbClr val="FFFFFF"/>
                                  </a:highlight>
                                  <a:latin typeface="Cambria Math" panose="02040503050406030204" pitchFamily="18" charset="0"/>
                                </a:rPr>
                                <m:t>1</m:t>
                              </m:r>
                            </m:sub>
                            <m:sup>
                              <m:r>
                                <a:rPr lang="ar-AE" sz="1800" i="1" smtClean="0">
                                  <a:solidFill>
                                    <a:schemeClr val="tx1"/>
                                  </a:solidFill>
                                  <a:highlight>
                                    <a:srgbClr val="FFFFFF"/>
                                  </a:highlight>
                                  <a:latin typeface="Cambria Math" panose="02040503050406030204" pitchFamily="18" charset="0"/>
                                </a:rPr>
                                <m:t>𝑘</m:t>
                              </m:r>
                            </m:sup>
                            <m:e>
                              <m:sSub>
                                <m:sSubPr>
                                  <m:ctrlPr>
                                    <a:rPr lang="ar-AE" sz="1800" i="1" smtClean="0">
                                      <a:solidFill>
                                        <a:schemeClr val="tx1"/>
                                      </a:solidFill>
                                      <a:highlight>
                                        <a:srgbClr val="FFFFFF"/>
                                      </a:highlight>
                                      <a:latin typeface="Cambria Math" panose="02040503050406030204" pitchFamily="18" charset="0"/>
                                    </a:rPr>
                                  </m:ctrlPr>
                                </m:sSubPr>
                                <m:e>
                                  <m:r>
                                    <a:rPr lang="ar-AE" sz="1800" i="1" smtClean="0">
                                      <a:solidFill>
                                        <a:schemeClr val="tx1"/>
                                      </a:solidFill>
                                      <a:highlight>
                                        <a:srgbClr val="FFFFFF"/>
                                      </a:highlight>
                                      <a:latin typeface="Cambria Math" panose="02040503050406030204" pitchFamily="18" charset="0"/>
                                      <a:ea typeface="Cambria Math" panose="02040503050406030204" pitchFamily="18" charset="0"/>
                                    </a:rPr>
                                    <m:t>𝜋</m:t>
                                  </m:r>
                                </m:e>
                                <m:sub>
                                  <m:r>
                                    <a:rPr lang="ar-AE" sz="1800" i="1" smtClean="0">
                                      <a:solidFill>
                                        <a:schemeClr val="tx1"/>
                                      </a:solidFill>
                                      <a:highlight>
                                        <a:srgbClr val="FFFFFF"/>
                                      </a:highlight>
                                      <a:latin typeface="Cambria Math" panose="02040503050406030204" pitchFamily="18" charset="0"/>
                                    </a:rPr>
                                    <m:t>𝑘</m:t>
                                  </m:r>
                                </m:sub>
                              </m:sSub>
                              <m:r>
                                <a:rPr lang="ar-AE" sz="1800" i="1" smtClean="0">
                                  <a:solidFill>
                                    <a:schemeClr val="tx1"/>
                                  </a:solidFill>
                                  <a:highlight>
                                    <a:srgbClr val="FFFFFF"/>
                                  </a:highlight>
                                  <a:latin typeface="Cambria Math" panose="02040503050406030204" pitchFamily="18" charset="0"/>
                                </a:rPr>
                                <m:t>(</m:t>
                              </m:r>
                              <m:sSub>
                                <m:sSubPr>
                                  <m:ctrlPr>
                                    <a:rPr lang="ar-AE" sz="1800" i="1" smtClean="0">
                                      <a:solidFill>
                                        <a:schemeClr val="tx1"/>
                                      </a:solidFill>
                                      <a:highlight>
                                        <a:srgbClr val="FFFFFF"/>
                                      </a:highlight>
                                      <a:latin typeface="Cambria Math" panose="02040503050406030204" pitchFamily="18" charset="0"/>
                                    </a:rPr>
                                  </m:ctrlPr>
                                </m:sSubPr>
                                <m:e>
                                  <m:r>
                                    <a:rPr lang="ar-AE" sz="1800" i="1" smtClean="0">
                                      <a:solidFill>
                                        <a:schemeClr val="tx1"/>
                                      </a:solidFill>
                                      <a:highlight>
                                        <a:srgbClr val="FFFFFF"/>
                                      </a:highlight>
                                      <a:latin typeface="Cambria Math" panose="02040503050406030204" pitchFamily="18" charset="0"/>
                                    </a:rPr>
                                    <m:t>𝑥</m:t>
                                  </m:r>
                                </m:e>
                                <m:sub>
                                  <m:r>
                                    <a:rPr lang="ar-AE" sz="1800" i="1" smtClean="0">
                                      <a:solidFill>
                                        <a:schemeClr val="tx1"/>
                                      </a:solidFill>
                                      <a:highlight>
                                        <a:srgbClr val="FFFFFF"/>
                                      </a:highlight>
                                      <a:latin typeface="Cambria Math" panose="02040503050406030204" pitchFamily="18" charset="0"/>
                                    </a:rPr>
                                    <m:t>𝑖</m:t>
                                  </m:r>
                                </m:sub>
                              </m:sSub>
                              <m:r>
                                <a:rPr lang="ar-AE" sz="1800" i="1" smtClean="0">
                                  <a:solidFill>
                                    <a:schemeClr val="tx1"/>
                                  </a:solidFill>
                                  <a:highlight>
                                    <a:srgbClr val="FFFFFF"/>
                                  </a:highlight>
                                  <a:latin typeface="Cambria Math" panose="02040503050406030204" pitchFamily="18" charset="0"/>
                                </a:rPr>
                                <m:t>)</m:t>
                              </m:r>
                            </m:e>
                          </m:nary>
                        </m:den>
                      </m:f>
                      <m:r>
                        <a:rPr lang="pt-BR" sz="1800" b="0" i="1" smtClean="0">
                          <a:solidFill>
                            <a:schemeClr val="tx1"/>
                          </a:solidFill>
                          <a:highlight>
                            <a:srgbClr val="FFFFFF"/>
                          </a:highlight>
                          <a:latin typeface="Cambria Math" panose="02040503050406030204" pitchFamily="18" charset="0"/>
                        </a:rPr>
                        <m:t>=</m:t>
                      </m:r>
                      <m:r>
                        <a:rPr lang="pt-BR" sz="1800" b="0" i="1" smtClean="0">
                          <a:solidFill>
                            <a:schemeClr val="tx1"/>
                          </a:solidFill>
                          <a:highlight>
                            <a:srgbClr val="FFFFFF"/>
                          </a:highlight>
                          <a:latin typeface="Cambria Math" panose="02040503050406030204" pitchFamily="18" charset="0"/>
                        </a:rPr>
                        <m:t>2</m:t>
                      </m:r>
                      <m:f>
                        <m:fPr>
                          <m:ctrlPr>
                            <a:rPr lang="pt-BR" sz="1800" b="0" i="1" smtClean="0">
                              <a:solidFill>
                                <a:schemeClr val="tx1"/>
                              </a:solidFill>
                              <a:highlight>
                                <a:srgbClr val="FFFFFF"/>
                              </a:highlight>
                              <a:latin typeface="Cambria Math" panose="02040503050406030204" pitchFamily="18" charset="0"/>
                            </a:rPr>
                          </m:ctrlPr>
                        </m:fPr>
                        <m:num>
                          <m:nary>
                            <m:naryPr>
                              <m:chr m:val="∑"/>
                              <m:ctrlPr>
                                <a:rPr lang="pt-BR" sz="1800" b="0" i="1" smtClean="0">
                                  <a:solidFill>
                                    <a:schemeClr val="tx1"/>
                                  </a:solidFill>
                                  <a:highlight>
                                    <a:srgbClr val="FFFFFF"/>
                                  </a:highlight>
                                  <a:latin typeface="Cambria Math" panose="02040503050406030204" pitchFamily="18" charset="0"/>
                                </a:rPr>
                              </m:ctrlPr>
                            </m:naryPr>
                            <m:sub>
                              <m:r>
                                <m:rPr>
                                  <m:brk m:alnAt="23"/>
                                </m:rPr>
                                <a:rPr lang="pt-BR" sz="1800" b="0" i="1" smtClean="0">
                                  <a:solidFill>
                                    <a:schemeClr val="tx1"/>
                                  </a:solidFill>
                                  <a:highlight>
                                    <a:srgbClr val="FFFFFF"/>
                                  </a:highlight>
                                  <a:latin typeface="Cambria Math" panose="02040503050406030204" pitchFamily="18" charset="0"/>
                                </a:rPr>
                                <m:t>𝑖</m:t>
                              </m:r>
                              <m:r>
                                <a:rPr lang="pt-BR" sz="1800" b="0" i="1" smtClean="0">
                                  <a:solidFill>
                                    <a:schemeClr val="tx1"/>
                                  </a:solidFill>
                                  <a:highlight>
                                    <a:srgbClr val="FFFFFF"/>
                                  </a:highlight>
                                  <a:latin typeface="Cambria Math" panose="02040503050406030204" pitchFamily="18" charset="0"/>
                                </a:rPr>
                                <m:t>=</m:t>
                              </m:r>
                              <m:r>
                                <m:rPr>
                                  <m:brk m:alnAt="23"/>
                                </m:rPr>
                                <a:rPr lang="pt-BR" sz="1800" b="0" i="1" smtClean="0">
                                  <a:solidFill>
                                    <a:schemeClr val="tx1"/>
                                  </a:solidFill>
                                  <a:highlight>
                                    <a:srgbClr val="FFFFFF"/>
                                  </a:highlight>
                                  <a:latin typeface="Cambria Math" panose="02040503050406030204" pitchFamily="18" charset="0"/>
                                </a:rPr>
                                <m:t>1</m:t>
                              </m:r>
                            </m:sub>
                            <m:sup>
                              <m:r>
                                <a:rPr lang="pt-BR" sz="1800" b="0" i="1" smtClean="0">
                                  <a:solidFill>
                                    <a:schemeClr val="tx1"/>
                                  </a:solidFill>
                                  <a:highlight>
                                    <a:srgbClr val="FFFFFF"/>
                                  </a:highlight>
                                  <a:latin typeface="Cambria Math" panose="02040503050406030204" pitchFamily="18" charset="0"/>
                                </a:rPr>
                                <m:t>𝑘</m:t>
                              </m:r>
                            </m:sup>
                            <m:e>
                              <m:r>
                                <a:rPr lang="pt-BR" sz="1800" b="0" i="1" smtClean="0">
                                  <a:solidFill>
                                    <a:schemeClr val="tx1"/>
                                  </a:solidFill>
                                  <a:highlight>
                                    <a:srgbClr val="FFFFFF"/>
                                  </a:highlight>
                                  <a:latin typeface="Cambria Math" panose="02040503050406030204" pitchFamily="18" charset="0"/>
                                </a:rPr>
                                <m:t>𝑑</m:t>
                              </m:r>
                              <m:r>
                                <a:rPr lang="pt-BR" sz="1800" b="0" i="1" smtClean="0">
                                  <a:solidFill>
                                    <a:schemeClr val="tx1"/>
                                  </a:solidFill>
                                  <a:highlight>
                                    <a:srgbClr val="FFFFFF"/>
                                  </a:highlight>
                                  <a:latin typeface="Cambria Math" panose="02040503050406030204" pitchFamily="18" charset="0"/>
                                </a:rPr>
                                <m:t>(</m:t>
                              </m:r>
                              <m:r>
                                <a:rPr lang="pt-BR" sz="1800" b="0" i="1" smtClean="0">
                                  <a:solidFill>
                                    <a:schemeClr val="tx1"/>
                                  </a:solidFill>
                                  <a:highlight>
                                    <a:srgbClr val="FFFFFF"/>
                                  </a:highlight>
                                  <a:latin typeface="Cambria Math" panose="02040503050406030204" pitchFamily="18" charset="0"/>
                                </a:rPr>
                                <m:t>𝑥</m:t>
                              </m:r>
                              <m:r>
                                <a:rPr lang="pt-BR" sz="1800" b="0" i="1" smtClean="0">
                                  <a:solidFill>
                                    <a:schemeClr val="tx1"/>
                                  </a:solidFill>
                                  <a:highlight>
                                    <a:srgbClr val="FFFFFF"/>
                                  </a:highlight>
                                  <a:latin typeface="Cambria Math" panose="02040503050406030204" pitchFamily="18" charset="0"/>
                                </a:rPr>
                                <m:t>, </m:t>
                              </m:r>
                              <m:sSub>
                                <m:sSubPr>
                                  <m:ctrlPr>
                                    <a:rPr lang="pt-BR" sz="1800" b="0" i="1" smtClean="0">
                                      <a:solidFill>
                                        <a:schemeClr val="tx1"/>
                                      </a:solidFill>
                                      <a:highlight>
                                        <a:srgbClr val="FFFFFF"/>
                                      </a:highlight>
                                      <a:latin typeface="Cambria Math" panose="02040503050406030204" pitchFamily="18" charset="0"/>
                                    </a:rPr>
                                  </m:ctrlPr>
                                </m:sSubPr>
                                <m:e>
                                  <m:r>
                                    <a:rPr lang="pt-BR" sz="1800" b="0" i="1" smtClean="0">
                                      <a:solidFill>
                                        <a:schemeClr val="tx1"/>
                                      </a:solidFill>
                                      <a:highlight>
                                        <a:srgbClr val="FFFFFF"/>
                                      </a:highlight>
                                      <a:latin typeface="Cambria Math" panose="02040503050406030204" pitchFamily="18" charset="0"/>
                                    </a:rPr>
                                    <m:t>𝑥</m:t>
                                  </m:r>
                                </m:e>
                                <m:sub>
                                  <m:r>
                                    <a:rPr lang="pt-BR" sz="1800" b="0" i="1" smtClean="0">
                                      <a:solidFill>
                                        <a:schemeClr val="tx1"/>
                                      </a:solidFill>
                                      <a:highlight>
                                        <a:srgbClr val="FFFFFF"/>
                                      </a:highlight>
                                      <a:latin typeface="Cambria Math" panose="02040503050406030204" pitchFamily="18" charset="0"/>
                                    </a:rPr>
                                    <m:t>𝑖</m:t>
                                  </m:r>
                                </m:sub>
                              </m:sSub>
                              <m:r>
                                <a:rPr lang="pt-BR" sz="1800" b="0" i="1" smtClean="0">
                                  <a:solidFill>
                                    <a:schemeClr val="tx1"/>
                                  </a:solidFill>
                                  <a:highlight>
                                    <a:srgbClr val="FFFFFF"/>
                                  </a:highlight>
                                  <a:latin typeface="Cambria Math" panose="02040503050406030204" pitchFamily="18" charset="0"/>
                                </a:rPr>
                                <m:t>)</m:t>
                              </m:r>
                            </m:e>
                          </m:nary>
                        </m:num>
                        <m:den>
                          <m:nary>
                            <m:naryPr>
                              <m:chr m:val="∑"/>
                              <m:ctrlPr>
                                <a:rPr lang="pt-BR" sz="1800" b="0" i="1" smtClean="0">
                                  <a:solidFill>
                                    <a:schemeClr val="tx1"/>
                                  </a:solidFill>
                                  <a:highlight>
                                    <a:srgbClr val="FFFFFF"/>
                                  </a:highlight>
                                  <a:latin typeface="Cambria Math" panose="02040503050406030204" pitchFamily="18" charset="0"/>
                                </a:rPr>
                              </m:ctrlPr>
                            </m:naryPr>
                            <m:sub>
                              <m:r>
                                <m:rPr>
                                  <m:brk m:alnAt="23"/>
                                </m:rPr>
                                <a:rPr lang="pt-BR" sz="1800" b="0" i="1" smtClean="0">
                                  <a:solidFill>
                                    <a:schemeClr val="tx1"/>
                                  </a:solidFill>
                                  <a:highlight>
                                    <a:srgbClr val="FFFFFF"/>
                                  </a:highlight>
                                  <a:latin typeface="Cambria Math" panose="02040503050406030204" pitchFamily="18" charset="0"/>
                                </a:rPr>
                                <m:t>𝑖</m:t>
                              </m:r>
                              <m:r>
                                <a:rPr lang="pt-BR" sz="1800" b="0" i="1" smtClean="0">
                                  <a:solidFill>
                                    <a:schemeClr val="tx1"/>
                                  </a:solidFill>
                                  <a:highlight>
                                    <a:srgbClr val="FFFFFF"/>
                                  </a:highlight>
                                  <a:latin typeface="Cambria Math" panose="02040503050406030204" pitchFamily="18" charset="0"/>
                                </a:rPr>
                                <m:t>=</m:t>
                              </m:r>
                              <m:r>
                                <m:rPr>
                                  <m:brk m:alnAt="23"/>
                                </m:rPr>
                                <a:rPr lang="pt-BR" sz="1800" b="0" i="1" smtClean="0">
                                  <a:solidFill>
                                    <a:schemeClr val="tx1"/>
                                  </a:solidFill>
                                  <a:highlight>
                                    <a:srgbClr val="FFFFFF"/>
                                  </a:highlight>
                                  <a:latin typeface="Cambria Math" panose="02040503050406030204" pitchFamily="18" charset="0"/>
                                </a:rPr>
                                <m:t>1</m:t>
                              </m:r>
                            </m:sub>
                            <m:sup>
                              <m:r>
                                <a:rPr lang="pt-BR" sz="1800" b="0" i="1" smtClean="0">
                                  <a:solidFill>
                                    <a:schemeClr val="tx1"/>
                                  </a:solidFill>
                                  <a:highlight>
                                    <a:srgbClr val="FFFFFF"/>
                                  </a:highlight>
                                  <a:latin typeface="Cambria Math" panose="02040503050406030204" pitchFamily="18" charset="0"/>
                                </a:rPr>
                                <m:t>𝑘</m:t>
                              </m:r>
                            </m:sup>
                            <m:e>
                              <m:nary>
                                <m:naryPr>
                                  <m:chr m:val="∑"/>
                                  <m:ctrlPr>
                                    <a:rPr lang="pt-BR" sz="1800" i="1">
                                      <a:solidFill>
                                        <a:schemeClr val="tx1"/>
                                      </a:solidFill>
                                      <a:highlight>
                                        <a:srgbClr val="FFFFFF"/>
                                      </a:highlight>
                                      <a:latin typeface="Cambria Math" panose="02040503050406030204" pitchFamily="18" charset="0"/>
                                    </a:rPr>
                                  </m:ctrlPr>
                                </m:naryPr>
                                <m:sub>
                                  <m:r>
                                    <a:rPr lang="pt-BR" sz="1800" b="0" i="1" smtClean="0">
                                      <a:solidFill>
                                        <a:schemeClr val="tx1"/>
                                      </a:solidFill>
                                      <a:highlight>
                                        <a:srgbClr val="FFFFFF"/>
                                      </a:highlight>
                                      <a:latin typeface="Cambria Math" panose="02040503050406030204" pitchFamily="18" charset="0"/>
                                    </a:rPr>
                                    <m:t>𝑗</m:t>
                                  </m:r>
                                  <m:r>
                                    <a:rPr lang="pt-BR" sz="1800" i="1">
                                      <a:solidFill>
                                        <a:schemeClr val="tx1"/>
                                      </a:solidFill>
                                      <a:highlight>
                                        <a:srgbClr val="FFFFFF"/>
                                      </a:highlight>
                                      <a:latin typeface="Cambria Math" panose="02040503050406030204" pitchFamily="18" charset="0"/>
                                    </a:rPr>
                                    <m:t>=</m:t>
                                  </m:r>
                                  <m:r>
                                    <m:rPr>
                                      <m:brk m:alnAt="23"/>
                                    </m:rPr>
                                    <a:rPr lang="pt-BR" sz="1800" i="1">
                                      <a:solidFill>
                                        <a:schemeClr val="tx1"/>
                                      </a:solidFill>
                                      <a:highlight>
                                        <a:srgbClr val="FFFFFF"/>
                                      </a:highlight>
                                      <a:latin typeface="Cambria Math" panose="02040503050406030204" pitchFamily="18" charset="0"/>
                                    </a:rPr>
                                    <m:t>1</m:t>
                                  </m:r>
                                </m:sub>
                                <m:sup>
                                  <m:r>
                                    <a:rPr lang="pt-BR" sz="1800" i="1">
                                      <a:solidFill>
                                        <a:schemeClr val="tx1"/>
                                      </a:solidFill>
                                      <a:highlight>
                                        <a:srgbClr val="FFFFFF"/>
                                      </a:highlight>
                                      <a:latin typeface="Cambria Math" panose="02040503050406030204" pitchFamily="18" charset="0"/>
                                    </a:rPr>
                                    <m:t>𝑘</m:t>
                                  </m:r>
                                </m:sup>
                                <m:e>
                                  <m:r>
                                    <a:rPr lang="pt-BR" sz="1800" i="1">
                                      <a:solidFill>
                                        <a:schemeClr val="tx1"/>
                                      </a:solidFill>
                                      <a:highlight>
                                        <a:srgbClr val="FFFFFF"/>
                                      </a:highlight>
                                      <a:latin typeface="Cambria Math" panose="02040503050406030204" pitchFamily="18" charset="0"/>
                                    </a:rPr>
                                    <m:t>𝑑</m:t>
                                  </m:r>
                                  <m:r>
                                    <a:rPr lang="pt-BR" sz="1800" i="1">
                                      <a:solidFill>
                                        <a:schemeClr val="tx1"/>
                                      </a:solidFill>
                                      <a:highlight>
                                        <a:srgbClr val="FFFFFF"/>
                                      </a:highlight>
                                      <a:latin typeface="Cambria Math" panose="02040503050406030204" pitchFamily="18" charset="0"/>
                                    </a:rPr>
                                    <m:t>(</m:t>
                                  </m:r>
                                  <m:sSub>
                                    <m:sSubPr>
                                      <m:ctrlPr>
                                        <a:rPr lang="pt-BR" sz="1800" i="1">
                                          <a:solidFill>
                                            <a:schemeClr val="tx1"/>
                                          </a:solidFill>
                                          <a:highlight>
                                            <a:srgbClr val="FFFFFF"/>
                                          </a:highlight>
                                          <a:latin typeface="Cambria Math" panose="02040503050406030204" pitchFamily="18" charset="0"/>
                                        </a:rPr>
                                      </m:ctrlPr>
                                    </m:sSubPr>
                                    <m:e>
                                      <m:r>
                                        <a:rPr lang="pt-BR" sz="1800" i="1">
                                          <a:solidFill>
                                            <a:schemeClr val="tx1"/>
                                          </a:solidFill>
                                          <a:highlight>
                                            <a:srgbClr val="FFFFFF"/>
                                          </a:highlight>
                                          <a:latin typeface="Cambria Math" panose="02040503050406030204" pitchFamily="18" charset="0"/>
                                        </a:rPr>
                                        <m:t>𝑥</m:t>
                                      </m:r>
                                    </m:e>
                                    <m:sub>
                                      <m:r>
                                        <a:rPr lang="pt-BR" sz="1800" i="1">
                                          <a:solidFill>
                                            <a:schemeClr val="tx1"/>
                                          </a:solidFill>
                                          <a:highlight>
                                            <a:srgbClr val="FFFFFF"/>
                                          </a:highlight>
                                          <a:latin typeface="Cambria Math" panose="02040503050406030204" pitchFamily="18" charset="0"/>
                                        </a:rPr>
                                        <m:t>𝑖</m:t>
                                      </m:r>
                                    </m:sub>
                                  </m:sSub>
                                  <m:r>
                                    <a:rPr lang="pt-BR" sz="1800" i="1">
                                      <a:solidFill>
                                        <a:schemeClr val="tx1"/>
                                      </a:solidFill>
                                      <a:highlight>
                                        <a:srgbClr val="FFFFFF"/>
                                      </a:highlight>
                                      <a:latin typeface="Cambria Math" panose="02040503050406030204" pitchFamily="18" charset="0"/>
                                    </a:rPr>
                                    <m:t>, </m:t>
                                  </m:r>
                                  <m:sSub>
                                    <m:sSubPr>
                                      <m:ctrlPr>
                                        <a:rPr lang="pt-BR" sz="1800" i="1">
                                          <a:solidFill>
                                            <a:schemeClr val="tx1"/>
                                          </a:solidFill>
                                          <a:highlight>
                                            <a:srgbClr val="FFFFFF"/>
                                          </a:highlight>
                                          <a:latin typeface="Cambria Math" panose="02040503050406030204" pitchFamily="18" charset="0"/>
                                        </a:rPr>
                                      </m:ctrlPr>
                                    </m:sSubPr>
                                    <m:e>
                                      <m:r>
                                        <a:rPr lang="pt-BR" sz="1800" i="1">
                                          <a:solidFill>
                                            <a:schemeClr val="tx1"/>
                                          </a:solidFill>
                                          <a:highlight>
                                            <a:srgbClr val="FFFFFF"/>
                                          </a:highlight>
                                          <a:latin typeface="Cambria Math" panose="02040503050406030204" pitchFamily="18" charset="0"/>
                                        </a:rPr>
                                        <m:t>𝑥</m:t>
                                      </m:r>
                                    </m:e>
                                    <m:sub>
                                      <m:r>
                                        <a:rPr lang="pt-BR" sz="1800" i="1">
                                          <a:solidFill>
                                            <a:schemeClr val="tx1"/>
                                          </a:solidFill>
                                          <a:highlight>
                                            <a:srgbClr val="FFFFFF"/>
                                          </a:highlight>
                                          <a:latin typeface="Cambria Math" panose="02040503050406030204" pitchFamily="18" charset="0"/>
                                        </a:rPr>
                                        <m:t>𝑗</m:t>
                                      </m:r>
                                    </m:sub>
                                  </m:sSub>
                                  <m:r>
                                    <a:rPr lang="pt-BR" sz="1800" i="1">
                                      <a:solidFill>
                                        <a:schemeClr val="tx1"/>
                                      </a:solidFill>
                                      <a:highlight>
                                        <a:srgbClr val="FFFFFF"/>
                                      </a:highlight>
                                      <a:latin typeface="Cambria Math" panose="02040503050406030204" pitchFamily="18" charset="0"/>
                                    </a:rPr>
                                    <m:t>)</m:t>
                                  </m:r>
                                </m:e>
                              </m:nary>
                            </m:e>
                          </m:nary>
                        </m:den>
                      </m:f>
                      <m:r>
                        <a:rPr lang="ar-AE" sz="1800" i="1" smtClean="0">
                          <a:solidFill>
                            <a:schemeClr val="tx1"/>
                          </a:solidFill>
                          <a:highlight>
                            <a:srgbClr val="FFFFFF"/>
                          </a:highlight>
                          <a:latin typeface="Cambria Math" panose="02040503050406030204" pitchFamily="18" charset="0"/>
                        </a:rPr>
                        <m:t>,</m:t>
                      </m:r>
                    </m:oMath>
                  </m:oMathPara>
                </a14:m>
                <a:endParaRPr lang="pt-BR" sz="1800" i="1" dirty="0">
                  <a:solidFill>
                    <a:schemeClr val="tx1"/>
                  </a:solidFill>
                  <a:highlight>
                    <a:srgbClr val="FFFFFF"/>
                  </a:highlight>
                  <a:latin typeface="Cambria Math" panose="02040503050406030204" pitchFamily="18" charset="0"/>
                </a:endParaRPr>
              </a:p>
              <a:p>
                <a:pPr marL="88900" algn="ctr">
                  <a:buClr>
                    <a:srgbClr val="073763"/>
                  </a:buClr>
                  <a:buSzPts val="2200"/>
                </a:pPr>
                <a14:m>
                  <m:oMathPara xmlns:m="http://schemas.openxmlformats.org/officeDocument/2006/math">
                    <m:oMathParaPr>
                      <m:jc m:val="centerGroup"/>
                    </m:oMathParaPr>
                    <m:oMath xmlns:m="http://schemas.openxmlformats.org/officeDocument/2006/math">
                      <m:r>
                        <a:rPr lang="ar-AE" sz="1800" i="1" smtClean="0">
                          <a:solidFill>
                            <a:schemeClr val="tx1"/>
                          </a:solidFill>
                          <a:highlight>
                            <a:srgbClr val="FFFFFF"/>
                          </a:highlight>
                          <a:latin typeface="Cambria Math" panose="02040503050406030204" pitchFamily="18" charset="0"/>
                        </a:rPr>
                        <m:t> </m:t>
                      </m:r>
                    </m:oMath>
                  </m:oMathPara>
                </a14:m>
                <a:endParaRPr lang="pt-BR" sz="1800" i="1" dirty="0">
                  <a:solidFill>
                    <a:schemeClr val="tx1"/>
                  </a:solidFill>
                  <a:highlight>
                    <a:srgbClr val="FFFFFF"/>
                  </a:highlight>
                  <a:latin typeface="Cambria Math" panose="02040503050406030204" pitchFamily="18" charset="0"/>
                </a:endParaRPr>
              </a:p>
              <a:p>
                <a:pPr marL="88900" algn="ctr">
                  <a:buClr>
                    <a:srgbClr val="073763"/>
                  </a:buClr>
                  <a:buSzPts val="2200"/>
                </a:pPr>
                <a14:m>
                  <m:oMath xmlns:m="http://schemas.openxmlformats.org/officeDocument/2006/math">
                    <m:r>
                      <a:rPr lang="ar-AE" sz="1800" i="1" smtClean="0">
                        <a:solidFill>
                          <a:schemeClr val="tx1"/>
                        </a:solidFill>
                        <a:highlight>
                          <a:srgbClr val="FFFFFF"/>
                        </a:highlight>
                        <a:latin typeface="Cambria Math" panose="02040503050406030204" pitchFamily="18" charset="0"/>
                      </a:rPr>
                      <m:t>𝑘</m:t>
                    </m:r>
                    <m:r>
                      <a:rPr lang="ar-AE" sz="1800" i="1" smtClean="0">
                        <a:solidFill>
                          <a:schemeClr val="tx1"/>
                        </a:solidFill>
                        <a:highlight>
                          <a:srgbClr val="FFFFFF"/>
                        </a:highlight>
                        <a:latin typeface="Cambria Math" panose="02040503050406030204" pitchFamily="18" charset="0"/>
                      </a:rPr>
                      <m:t>&gt;</m:t>
                    </m:r>
                    <m:r>
                      <a:rPr lang="ar-AE" sz="1800" i="1" smtClean="0">
                        <a:solidFill>
                          <a:schemeClr val="tx1"/>
                        </a:solidFill>
                        <a:highlight>
                          <a:srgbClr val="FFFFFF"/>
                        </a:highlight>
                        <a:latin typeface="Cambria Math" panose="02040503050406030204" pitchFamily="18" charset="0"/>
                      </a:rPr>
                      <m:t>2</m:t>
                    </m:r>
                  </m:oMath>
                </a14:m>
                <a:r>
                  <a:rPr lang="ar-AE" sz="1800" dirty="0">
                    <a:solidFill>
                      <a:schemeClr val="tx1"/>
                    </a:solidFill>
                    <a:highlight>
                      <a:srgbClr val="FFFFFF"/>
                    </a:highlight>
                  </a:rPr>
                  <a:t> </a:t>
                </a:r>
                <a:r>
                  <a:rPr lang="pt-BR" sz="1800" dirty="0">
                    <a:solidFill>
                      <a:schemeClr val="tx1"/>
                    </a:solidFill>
                    <a:highlight>
                      <a:srgbClr val="FFFFFF"/>
                    </a:highlight>
                  </a:rPr>
                  <a:t> e denominador &gt; 0</a:t>
                </a:r>
              </a:p>
            </p:txBody>
          </p:sp>
        </mc:Choice>
        <mc:Fallback xmlns="">
          <p:sp>
            <p:nvSpPr>
              <p:cNvPr id="5" name="Google Shape;458;p49">
                <a:extLst>
                  <a:ext uri="{FF2B5EF4-FFF2-40B4-BE49-F238E27FC236}">
                    <a16:creationId xmlns:a16="http://schemas.microsoft.com/office/drawing/2014/main" id="{7AF62419-06E5-61A0-DFDD-58B1A42E7A3A}"/>
                  </a:ext>
                </a:extLst>
              </p:cNvPr>
              <p:cNvSpPr txBox="1">
                <a:spLocks noRot="1" noChangeAspect="1" noMove="1" noResize="1" noEditPoints="1" noAdjustHandles="1" noChangeArrowheads="1" noChangeShapeType="1" noTextEdit="1"/>
              </p:cNvSpPr>
              <p:nvPr/>
            </p:nvSpPr>
            <p:spPr>
              <a:xfrm>
                <a:off x="632850" y="411474"/>
                <a:ext cx="7878300" cy="2708243"/>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874681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0E415B-5DA6-CE56-A094-004330331B49}"/>
              </a:ext>
            </a:extLst>
          </p:cNvPr>
          <p:cNvSpPr>
            <a:spLocks noGrp="1"/>
          </p:cNvSpPr>
          <p:nvPr>
            <p:ph type="title"/>
          </p:nvPr>
        </p:nvSpPr>
        <p:spPr/>
        <p:txBody>
          <a:bodyPr/>
          <a:lstStyle/>
          <a:p>
            <a:r>
              <a:rPr lang="pt-BR" dirty="0" err="1"/>
              <a:t>Cat</a:t>
            </a:r>
            <a:r>
              <a:rPr lang="pt-BR" dirty="0"/>
              <a:t> Jump</a:t>
            </a:r>
          </a:p>
        </p:txBody>
      </p:sp>
      <p:pic>
        <p:nvPicPr>
          <p:cNvPr id="3" name="Imagem 2" descr="Esquilo com cabeça de gato&#10;&#10;Descrição gerada automaticamente com confiança média">
            <a:extLst>
              <a:ext uri="{FF2B5EF4-FFF2-40B4-BE49-F238E27FC236}">
                <a16:creationId xmlns:a16="http://schemas.microsoft.com/office/drawing/2014/main" id="{3C13C752-1288-A130-583C-C65E91D87600}"/>
              </a:ext>
            </a:extLst>
          </p:cNvPr>
          <p:cNvPicPr>
            <a:picLocks noChangeAspect="1"/>
          </p:cNvPicPr>
          <p:nvPr/>
        </p:nvPicPr>
        <p:blipFill>
          <a:blip r:embed="rId2"/>
          <a:stretch>
            <a:fillRect/>
          </a:stretch>
        </p:blipFill>
        <p:spPr>
          <a:xfrm>
            <a:off x="2091017" y="1489962"/>
            <a:ext cx="4961965" cy="2791105"/>
          </a:xfrm>
          <a:prstGeom prst="rect">
            <a:avLst/>
          </a:prstGeom>
          <a:ln>
            <a:solidFill>
              <a:schemeClr val="tx1">
                <a:lumMod val="95000"/>
                <a:lumOff val="5000"/>
              </a:schemeClr>
            </a:solidFill>
          </a:ln>
        </p:spPr>
      </p:pic>
    </p:spTree>
    <p:extLst>
      <p:ext uri="{BB962C8B-B14F-4D97-AF65-F5344CB8AC3E}">
        <p14:creationId xmlns:p14="http://schemas.microsoft.com/office/powerpoint/2010/main" val="4080352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a:t>TEDA</a:t>
            </a:r>
          </a:p>
        </p:txBody>
      </p:sp>
      <mc:AlternateContent xmlns:mc="http://schemas.openxmlformats.org/markup-compatibility/2006" xmlns:a14="http://schemas.microsoft.com/office/drawing/2010/main">
        <mc:Choice Requires="a14">
          <p:sp>
            <p:nvSpPr>
              <p:cNvPr id="11" name="Google Shape;458;p49">
                <a:extLst>
                  <a:ext uri="{FF2B5EF4-FFF2-40B4-BE49-F238E27FC236}">
                    <a16:creationId xmlns:a16="http://schemas.microsoft.com/office/drawing/2014/main" id="{C67AB2E9-8292-C3AD-CD01-1B20BAE46F78}"/>
                  </a:ext>
                </a:extLst>
              </p:cNvPr>
              <p:cNvSpPr txBox="1">
                <a:spLocks/>
              </p:cNvSpPr>
              <p:nvPr/>
            </p:nvSpPr>
            <p:spPr>
              <a:xfrm>
                <a:off x="621563" y="1104775"/>
                <a:ext cx="7878300" cy="362725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88900" algn="just">
                  <a:buClr>
                    <a:srgbClr val="073763"/>
                  </a:buClr>
                  <a:buSzPts val="2200"/>
                </a:pPr>
                <a:r>
                  <a:rPr lang="en-US" sz="1800" dirty="0">
                    <a:solidFill>
                      <a:schemeClr val="tx1"/>
                    </a:solidFill>
                    <a:highlight>
                      <a:srgbClr val="FFFFFF"/>
                    </a:highlight>
                    <a:latin typeface="Lato"/>
                    <a:ea typeface="Lato"/>
                    <a:cs typeface="Lato"/>
                    <a:sym typeface="Lato"/>
                  </a:rPr>
                  <a:t>This equation was rewritten so that the </a:t>
                </a:r>
                <a:r>
                  <a:rPr lang="en-US" sz="1800" b="1" dirty="0">
                    <a:solidFill>
                      <a:schemeClr val="tx1"/>
                    </a:solidFill>
                    <a:highlight>
                      <a:srgbClr val="FFFFFF"/>
                    </a:highlight>
                    <a:latin typeface="Lato"/>
                    <a:ea typeface="Lato"/>
                    <a:cs typeface="Lato"/>
                    <a:sym typeface="Lato"/>
                  </a:rPr>
                  <a:t>eccentricity</a:t>
                </a:r>
                <a:r>
                  <a:rPr lang="en-US" sz="1800" dirty="0">
                    <a:solidFill>
                      <a:schemeClr val="tx1"/>
                    </a:solidFill>
                    <a:highlight>
                      <a:srgbClr val="FFFFFF"/>
                    </a:highlight>
                    <a:latin typeface="Lato"/>
                    <a:ea typeface="Lato"/>
                    <a:cs typeface="Lato"/>
                    <a:sym typeface="Lato"/>
                  </a:rPr>
                  <a:t> could be calculated recursively:</a:t>
                </a:r>
                <a:endParaRPr lang="en-US" sz="1500" dirty="0">
                  <a:solidFill>
                    <a:schemeClr val="tx1"/>
                  </a:solidFill>
                  <a:highlight>
                    <a:srgbClr val="FFFFFF"/>
                  </a:highlight>
                </a:endParaRPr>
              </a:p>
              <a:p>
                <a:pPr marL="88900" algn="ctr">
                  <a:buClr>
                    <a:srgbClr val="073763"/>
                  </a:buClr>
                  <a:buSzPts val="2200"/>
                </a:pPr>
                <a:endParaRPr lang="en-US" sz="2400" i="1" dirty="0">
                  <a:solidFill>
                    <a:schemeClr val="tx1"/>
                  </a:solidFill>
                  <a:highlight>
                    <a:srgbClr val="FFFFFF"/>
                  </a:highlight>
                  <a:latin typeface="Cambria Math" panose="02040503050406030204" pitchFamily="18" charset="0"/>
                </a:endParaRPr>
              </a:p>
              <a:p>
                <a:pPr marL="88900" algn="ctr">
                  <a:buClr>
                    <a:srgbClr val="073763"/>
                  </a:buClr>
                  <a:buSzPts val="2200"/>
                </a:pPr>
                <a14:m>
                  <m:oMathPara xmlns:m="http://schemas.openxmlformats.org/officeDocument/2006/math">
                    <m:oMathParaPr>
                      <m:jc m:val="centerGroup"/>
                    </m:oMathParaPr>
                    <m:oMath xmlns:m="http://schemas.openxmlformats.org/officeDocument/2006/math">
                      <m:sSub>
                        <m:sSubPr>
                          <m:ctrlPr>
                            <a:rPr lang="ar-AE" sz="2400" i="1" smtClean="0">
                              <a:solidFill>
                                <a:schemeClr val="tx1"/>
                              </a:solidFill>
                              <a:highlight>
                                <a:srgbClr val="FFFFFF"/>
                              </a:highlight>
                              <a:latin typeface="Cambria Math" panose="02040503050406030204" pitchFamily="18" charset="0"/>
                            </a:rPr>
                          </m:ctrlPr>
                        </m:sSubPr>
                        <m:e>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𝜉</m:t>
                          </m:r>
                        </m:e>
                        <m:sub>
                          <m:r>
                            <a:rPr lang="ar-AE" sz="2400" i="1" smtClean="0">
                              <a:solidFill>
                                <a:schemeClr val="tx1"/>
                              </a:solidFill>
                              <a:highlight>
                                <a:srgbClr val="FFFFFF"/>
                              </a:highlight>
                              <a:latin typeface="Cambria Math" panose="02040503050406030204" pitchFamily="18" charset="0"/>
                            </a:rPr>
                            <m:t>𝑘</m:t>
                          </m:r>
                        </m:sub>
                      </m:sSub>
                      <m:d>
                        <m:dPr>
                          <m:ctrlPr>
                            <a:rPr lang="ar-AE" sz="2400" i="1" smtClean="0">
                              <a:solidFill>
                                <a:schemeClr val="tx1"/>
                              </a:solidFill>
                              <a:highlight>
                                <a:srgbClr val="FFFFFF"/>
                              </a:highlight>
                              <a:latin typeface="Cambria Math" panose="02040503050406030204" pitchFamily="18" charset="0"/>
                            </a:rPr>
                          </m:ctrlPr>
                        </m:dPr>
                        <m:e>
                          <m:r>
                            <a:rPr lang="ar-AE" sz="2400" i="1" smtClean="0">
                              <a:solidFill>
                                <a:schemeClr val="tx1"/>
                              </a:solidFill>
                              <a:highlight>
                                <a:srgbClr val="FFFFFF"/>
                              </a:highlight>
                              <a:latin typeface="Cambria Math" panose="02040503050406030204" pitchFamily="18" charset="0"/>
                            </a:rPr>
                            <m:t>𝑥</m:t>
                          </m:r>
                        </m:e>
                      </m:d>
                      <m:r>
                        <a:rPr lang="ar-AE" sz="2400" i="1" smtClean="0">
                          <a:solidFill>
                            <a:schemeClr val="tx1"/>
                          </a:solidFill>
                          <a:highlight>
                            <a:srgbClr val="FFFFFF"/>
                          </a:highlight>
                          <a:latin typeface="Cambria Math" panose="02040503050406030204" pitchFamily="18" charset="0"/>
                        </a:rPr>
                        <m:t>= </m:t>
                      </m:r>
                      <m:f>
                        <m:fPr>
                          <m:ctrlPr>
                            <a:rPr lang="ar-AE" sz="2400" i="1" smtClean="0">
                              <a:solidFill>
                                <a:schemeClr val="tx1"/>
                              </a:solidFill>
                              <a:highlight>
                                <a:srgbClr val="FFFFFF"/>
                              </a:highlight>
                              <a:latin typeface="Cambria Math" panose="02040503050406030204" pitchFamily="18" charset="0"/>
                            </a:rPr>
                          </m:ctrlPr>
                        </m:fPr>
                        <m:num>
                          <m:r>
                            <a:rPr lang="ar-AE" sz="2400" i="1" smtClean="0">
                              <a:solidFill>
                                <a:schemeClr val="tx1"/>
                              </a:solidFill>
                              <a:highlight>
                                <a:srgbClr val="FFFFFF"/>
                              </a:highlight>
                              <a:latin typeface="Cambria Math" panose="02040503050406030204" pitchFamily="18" charset="0"/>
                            </a:rPr>
                            <m:t>1</m:t>
                          </m:r>
                        </m:num>
                        <m:den>
                          <m:r>
                            <a:rPr lang="ar-AE" sz="2400" i="1" smtClean="0">
                              <a:solidFill>
                                <a:schemeClr val="tx1"/>
                              </a:solidFill>
                              <a:highlight>
                                <a:srgbClr val="FFFFFF"/>
                              </a:highlight>
                              <a:latin typeface="Cambria Math" panose="02040503050406030204" pitchFamily="18" charset="0"/>
                            </a:rPr>
                            <m:t>𝑘</m:t>
                          </m:r>
                        </m:den>
                      </m:f>
                      <m:r>
                        <a:rPr lang="ar-AE" sz="2400" i="1" smtClean="0">
                          <a:solidFill>
                            <a:schemeClr val="tx1"/>
                          </a:solidFill>
                          <a:highlight>
                            <a:srgbClr val="FFFFFF"/>
                          </a:highlight>
                          <a:latin typeface="Cambria Math" panose="02040503050406030204" pitchFamily="18" charset="0"/>
                        </a:rPr>
                        <m:t>+</m:t>
                      </m:r>
                      <m:f>
                        <m:fPr>
                          <m:ctrlPr>
                            <a:rPr lang="ar-AE" sz="2400" i="1" smtClean="0">
                              <a:solidFill>
                                <a:schemeClr val="tx1"/>
                              </a:solidFill>
                              <a:highlight>
                                <a:srgbClr val="FFFFFF"/>
                              </a:highlight>
                              <a:latin typeface="Cambria Math" panose="02040503050406030204" pitchFamily="18" charset="0"/>
                            </a:rPr>
                          </m:ctrlPr>
                        </m:fPr>
                        <m:num>
                          <m:sSup>
                            <m:sSupPr>
                              <m:ctrlPr>
                                <a:rPr lang="ar-AE" sz="2400" i="1" smtClean="0">
                                  <a:solidFill>
                                    <a:schemeClr val="tx1"/>
                                  </a:solidFill>
                                  <a:highlight>
                                    <a:srgbClr val="FFFFFF"/>
                                  </a:highlight>
                                  <a:latin typeface="Cambria Math" panose="02040503050406030204" pitchFamily="18" charset="0"/>
                                </a:rPr>
                              </m:ctrlPr>
                            </m:sSupPr>
                            <m:e>
                              <m:d>
                                <m:dPr>
                                  <m:ctrlPr>
                                    <a:rPr lang="ar-AE" sz="2400" i="1" smtClean="0">
                                      <a:solidFill>
                                        <a:schemeClr val="tx1"/>
                                      </a:solidFill>
                                      <a:highlight>
                                        <a:srgbClr val="FFFFFF"/>
                                      </a:highlight>
                                      <a:latin typeface="Cambria Math" panose="02040503050406030204" pitchFamily="18" charset="0"/>
                                    </a:rPr>
                                  </m:ctrlPr>
                                </m:dPr>
                                <m:e>
                                  <m:sSub>
                                    <m:sSubPr>
                                      <m:ctrlPr>
                                        <a:rPr lang="ar-AE" sz="2400" i="1">
                                          <a:solidFill>
                                            <a:schemeClr val="tx1"/>
                                          </a:solidFill>
                                          <a:highlight>
                                            <a:srgbClr val="FFFFFF"/>
                                          </a:highlight>
                                          <a:latin typeface="Cambria Math" panose="02040503050406030204" pitchFamily="18" charset="0"/>
                                        </a:rPr>
                                      </m:ctrlPr>
                                    </m:sSubPr>
                                    <m:e>
                                      <m:r>
                                        <a:rPr lang="ar-AE" sz="2400" i="1">
                                          <a:solidFill>
                                            <a:schemeClr val="tx1"/>
                                          </a:solidFill>
                                          <a:highlight>
                                            <a:srgbClr val="FFFFFF"/>
                                          </a:highlight>
                                          <a:latin typeface="Cambria Math" panose="02040503050406030204" pitchFamily="18" charset="0"/>
                                          <a:ea typeface="Cambria Math" panose="02040503050406030204" pitchFamily="18" charset="0"/>
                                        </a:rPr>
                                        <m:t>𝜇</m:t>
                                      </m:r>
                                    </m:e>
                                    <m:sub>
                                      <m:r>
                                        <a:rPr lang="ar-AE" sz="2400" i="1">
                                          <a:solidFill>
                                            <a:schemeClr val="tx1"/>
                                          </a:solidFill>
                                          <a:highlight>
                                            <a:srgbClr val="FFFFFF"/>
                                          </a:highlight>
                                          <a:latin typeface="Cambria Math" panose="02040503050406030204" pitchFamily="18" charset="0"/>
                                        </a:rPr>
                                        <m:t>𝑘</m:t>
                                      </m:r>
                                    </m:sub>
                                  </m:sSub>
                                  <m:r>
                                    <a:rPr lang="ar-AE" sz="2400" i="1">
                                      <a:solidFill>
                                        <a:schemeClr val="tx1"/>
                                      </a:solidFill>
                                      <a:highlight>
                                        <a:srgbClr val="FFFFFF"/>
                                      </a:highlight>
                                      <a:latin typeface="Cambria Math" panose="02040503050406030204" pitchFamily="18" charset="0"/>
                                    </a:rPr>
                                    <m:t>−</m:t>
                                  </m:r>
                                  <m:sSub>
                                    <m:sSubPr>
                                      <m:ctrlPr>
                                        <a:rPr lang="ar-AE" sz="2400" i="1">
                                          <a:solidFill>
                                            <a:schemeClr val="tx1"/>
                                          </a:solidFill>
                                          <a:highlight>
                                            <a:srgbClr val="FFFFFF"/>
                                          </a:highlight>
                                          <a:latin typeface="Cambria Math" panose="02040503050406030204" pitchFamily="18" charset="0"/>
                                        </a:rPr>
                                      </m:ctrlPr>
                                    </m:sSubPr>
                                    <m:e>
                                      <m:r>
                                        <a:rPr lang="ar-AE" sz="2400" i="1">
                                          <a:solidFill>
                                            <a:schemeClr val="tx1"/>
                                          </a:solidFill>
                                          <a:highlight>
                                            <a:srgbClr val="FFFFFF"/>
                                          </a:highlight>
                                          <a:latin typeface="Cambria Math" panose="02040503050406030204" pitchFamily="18" charset="0"/>
                                        </a:rPr>
                                        <m:t>𝑥</m:t>
                                      </m:r>
                                    </m:e>
                                    <m:sub>
                                      <m:r>
                                        <a:rPr lang="ar-AE" sz="2400" i="1">
                                          <a:solidFill>
                                            <a:schemeClr val="tx1"/>
                                          </a:solidFill>
                                          <a:highlight>
                                            <a:srgbClr val="FFFFFF"/>
                                          </a:highlight>
                                          <a:latin typeface="Cambria Math" panose="02040503050406030204" pitchFamily="18" charset="0"/>
                                        </a:rPr>
                                        <m:t>𝑘</m:t>
                                      </m:r>
                                    </m:sub>
                                  </m:sSub>
                                </m:e>
                              </m:d>
                            </m:e>
                            <m:sup>
                              <m:r>
                                <a:rPr lang="ar-AE" sz="2400" i="1" smtClean="0">
                                  <a:solidFill>
                                    <a:schemeClr val="tx1"/>
                                  </a:solidFill>
                                  <a:highlight>
                                    <a:srgbClr val="FFFFFF"/>
                                  </a:highlight>
                                  <a:latin typeface="Cambria Math" panose="02040503050406030204" pitchFamily="18" charset="0"/>
                                </a:rPr>
                                <m:t>𝑇</m:t>
                              </m:r>
                            </m:sup>
                          </m:sSup>
                          <m:r>
                            <a:rPr lang="ar-AE" sz="2400" i="1" smtClean="0">
                              <a:solidFill>
                                <a:schemeClr val="tx1"/>
                              </a:solidFill>
                              <a:highlight>
                                <a:srgbClr val="FFFFFF"/>
                              </a:highlight>
                              <a:latin typeface="Cambria Math" panose="02040503050406030204" pitchFamily="18" charset="0"/>
                            </a:rPr>
                            <m:t>(</m:t>
                          </m:r>
                          <m:sSub>
                            <m:sSubPr>
                              <m:ctrlPr>
                                <a:rPr lang="ar-AE" sz="2400" i="1" smtClean="0">
                                  <a:solidFill>
                                    <a:schemeClr val="tx1"/>
                                  </a:solidFill>
                                  <a:highlight>
                                    <a:srgbClr val="FFFFFF"/>
                                  </a:highlight>
                                  <a:latin typeface="Cambria Math" panose="02040503050406030204" pitchFamily="18" charset="0"/>
                                </a:rPr>
                              </m:ctrlPr>
                            </m:sSubPr>
                            <m:e>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𝜇</m:t>
                              </m:r>
                            </m:e>
                            <m:sub>
                              <m:r>
                                <a:rPr lang="ar-AE" sz="2400" i="1" smtClean="0">
                                  <a:solidFill>
                                    <a:schemeClr val="tx1"/>
                                  </a:solidFill>
                                  <a:highlight>
                                    <a:srgbClr val="FFFFFF"/>
                                  </a:highlight>
                                  <a:latin typeface="Cambria Math" panose="02040503050406030204" pitchFamily="18" charset="0"/>
                                </a:rPr>
                                <m:t>𝑘</m:t>
                              </m:r>
                            </m:sub>
                          </m:sSub>
                          <m:r>
                            <a:rPr lang="ar-AE" sz="2400" i="1" smtClean="0">
                              <a:solidFill>
                                <a:schemeClr val="tx1"/>
                              </a:solidFill>
                              <a:highlight>
                                <a:srgbClr val="FFFFFF"/>
                              </a:highlight>
                              <a:latin typeface="Cambria Math" panose="02040503050406030204" pitchFamily="18" charset="0"/>
                            </a:rPr>
                            <m:t>−</m:t>
                          </m:r>
                          <m:sSub>
                            <m:sSubPr>
                              <m:ctrlPr>
                                <a:rPr lang="ar-AE" sz="2400" i="1" smtClean="0">
                                  <a:solidFill>
                                    <a:schemeClr val="tx1"/>
                                  </a:solidFill>
                                  <a:highlight>
                                    <a:srgbClr val="FFFFFF"/>
                                  </a:highlight>
                                  <a:latin typeface="Cambria Math" panose="02040503050406030204" pitchFamily="18" charset="0"/>
                                </a:rPr>
                              </m:ctrlPr>
                            </m:sSubPr>
                            <m:e>
                              <m:r>
                                <a:rPr lang="ar-AE" sz="2400" i="1" smtClean="0">
                                  <a:solidFill>
                                    <a:schemeClr val="tx1"/>
                                  </a:solidFill>
                                  <a:highlight>
                                    <a:srgbClr val="FFFFFF"/>
                                  </a:highlight>
                                  <a:latin typeface="Cambria Math" panose="02040503050406030204" pitchFamily="18" charset="0"/>
                                </a:rPr>
                                <m:t>𝑥</m:t>
                              </m:r>
                            </m:e>
                            <m:sub>
                              <m:r>
                                <a:rPr lang="ar-AE" sz="2400" i="1" smtClean="0">
                                  <a:solidFill>
                                    <a:schemeClr val="tx1"/>
                                  </a:solidFill>
                                  <a:highlight>
                                    <a:srgbClr val="FFFFFF"/>
                                  </a:highlight>
                                  <a:latin typeface="Cambria Math" panose="02040503050406030204" pitchFamily="18" charset="0"/>
                                </a:rPr>
                                <m:t>𝑘</m:t>
                              </m:r>
                            </m:sub>
                          </m:sSub>
                          <m:r>
                            <a:rPr lang="ar-AE" sz="2400" i="1" smtClean="0">
                              <a:solidFill>
                                <a:schemeClr val="tx1"/>
                              </a:solidFill>
                              <a:highlight>
                                <a:srgbClr val="FFFFFF"/>
                              </a:highlight>
                              <a:latin typeface="Cambria Math" panose="02040503050406030204" pitchFamily="18" charset="0"/>
                            </a:rPr>
                            <m:t>)</m:t>
                          </m:r>
                        </m:num>
                        <m:den>
                          <m:r>
                            <a:rPr lang="ar-AE" sz="2400" i="1" smtClean="0">
                              <a:solidFill>
                                <a:schemeClr val="tx1"/>
                              </a:solidFill>
                              <a:highlight>
                                <a:srgbClr val="FFFFFF"/>
                              </a:highlight>
                              <a:latin typeface="Cambria Math" panose="02040503050406030204" pitchFamily="18" charset="0"/>
                            </a:rPr>
                            <m:t>𝑘</m:t>
                          </m:r>
                          <m:sSubSup>
                            <m:sSubSupPr>
                              <m:ctrlPr>
                                <a:rPr lang="ar-AE" sz="2400" i="1" smtClean="0">
                                  <a:solidFill>
                                    <a:schemeClr val="tx1"/>
                                  </a:solidFill>
                                  <a:highlight>
                                    <a:srgbClr val="FFFFFF"/>
                                  </a:highlight>
                                  <a:latin typeface="Cambria Math" panose="02040503050406030204" pitchFamily="18" charset="0"/>
                                </a:rPr>
                              </m:ctrlPr>
                            </m:sSubSupPr>
                            <m:e>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𝜎</m:t>
                              </m:r>
                            </m:e>
                            <m:sub>
                              <m:r>
                                <a:rPr lang="ar-AE" sz="2400" i="1" smtClean="0">
                                  <a:solidFill>
                                    <a:schemeClr val="tx1"/>
                                  </a:solidFill>
                                  <a:highlight>
                                    <a:srgbClr val="FFFFFF"/>
                                  </a:highlight>
                                  <a:latin typeface="Cambria Math" panose="02040503050406030204" pitchFamily="18" charset="0"/>
                                </a:rPr>
                                <m:t>𝑘</m:t>
                              </m:r>
                            </m:sub>
                            <m:sup>
                              <m:r>
                                <a:rPr lang="ar-AE" sz="2400" i="1" smtClean="0">
                                  <a:solidFill>
                                    <a:schemeClr val="tx1"/>
                                  </a:solidFill>
                                  <a:highlight>
                                    <a:srgbClr val="FFFFFF"/>
                                  </a:highlight>
                                  <a:latin typeface="Cambria Math" panose="02040503050406030204" pitchFamily="18" charset="0"/>
                                </a:rPr>
                                <m:t>2</m:t>
                              </m:r>
                            </m:sup>
                          </m:sSubSup>
                        </m:den>
                      </m:f>
                    </m:oMath>
                  </m:oMathPara>
                </a14:m>
                <a:endParaRPr lang="ar-AE" sz="2400" dirty="0">
                  <a:solidFill>
                    <a:schemeClr val="tx1"/>
                  </a:solidFill>
                  <a:highlight>
                    <a:srgbClr val="FFFFFF"/>
                  </a:highlight>
                </a:endParaRPr>
              </a:p>
            </p:txBody>
          </p:sp>
        </mc:Choice>
        <mc:Fallback xmlns="">
          <p:sp>
            <p:nvSpPr>
              <p:cNvPr id="11" name="Google Shape;458;p49">
                <a:extLst>
                  <a:ext uri="{FF2B5EF4-FFF2-40B4-BE49-F238E27FC236}">
                    <a16:creationId xmlns:a16="http://schemas.microsoft.com/office/drawing/2014/main" id="{C67AB2E9-8292-C3AD-CD01-1B20BAE46F78}"/>
                  </a:ext>
                </a:extLst>
              </p:cNvPr>
              <p:cNvSpPr txBox="1">
                <a:spLocks noRot="1" noChangeAspect="1" noMove="1" noResize="1" noEditPoints="1" noAdjustHandles="1" noChangeArrowheads="1" noChangeShapeType="1" noTextEdit="1"/>
              </p:cNvSpPr>
              <p:nvPr/>
            </p:nvSpPr>
            <p:spPr>
              <a:xfrm>
                <a:off x="621563" y="1104775"/>
                <a:ext cx="7878300" cy="3627250"/>
              </a:xfrm>
              <a:prstGeom prst="rect">
                <a:avLst/>
              </a:prstGeom>
              <a:blipFill>
                <a:blip r:embed="rId2"/>
                <a:stretch>
                  <a:fillRect r="-1316"/>
                </a:stretch>
              </a:blipFill>
            </p:spPr>
            <p:txBody>
              <a:bodyPr/>
              <a:lstStyle/>
              <a:p>
                <a:r>
                  <a:rPr lang="pt-BR">
                    <a:noFill/>
                  </a:rPr>
                  <a:t> </a:t>
                </a:r>
              </a:p>
            </p:txBody>
          </p:sp>
        </mc:Fallback>
      </mc:AlternateContent>
      <p:sp>
        <p:nvSpPr>
          <p:cNvPr id="12" name="Retângulo 11">
            <a:extLst>
              <a:ext uri="{FF2B5EF4-FFF2-40B4-BE49-F238E27FC236}">
                <a16:creationId xmlns:a16="http://schemas.microsoft.com/office/drawing/2014/main" id="{E00832E3-A1EB-7A6E-CB05-840B99E4C2E1}"/>
              </a:ext>
            </a:extLst>
          </p:cNvPr>
          <p:cNvSpPr/>
          <p:nvPr/>
        </p:nvSpPr>
        <p:spPr>
          <a:xfrm>
            <a:off x="4114800" y="2951018"/>
            <a:ext cx="394855" cy="4918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19EB72F4-1D78-1322-9CD4-3DCCE8A8CA86}"/>
              </a:ext>
            </a:extLst>
          </p:cNvPr>
          <p:cNvSpPr/>
          <p:nvPr/>
        </p:nvSpPr>
        <p:spPr>
          <a:xfrm>
            <a:off x="5548746" y="2915725"/>
            <a:ext cx="394855" cy="4918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4935C0EA-FAF1-A4D9-DF09-83CC61F4CDBC}"/>
              </a:ext>
            </a:extLst>
          </p:cNvPr>
          <p:cNvSpPr/>
          <p:nvPr/>
        </p:nvSpPr>
        <p:spPr>
          <a:xfrm>
            <a:off x="5264728" y="3407562"/>
            <a:ext cx="394855" cy="49183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DD406C61-CA0E-FAFA-3110-94DE75177471}"/>
              </a:ext>
            </a:extLst>
          </p:cNvPr>
          <p:cNvSpPr txBox="1"/>
          <p:nvPr/>
        </p:nvSpPr>
        <p:spPr>
          <a:xfrm>
            <a:off x="4002443" y="2643241"/>
            <a:ext cx="631904" cy="307777"/>
          </a:xfrm>
          <a:prstGeom prst="rect">
            <a:avLst/>
          </a:prstGeom>
          <a:noFill/>
        </p:spPr>
        <p:txBody>
          <a:bodyPr wrap="none" rtlCol="0">
            <a:spAutoFit/>
          </a:bodyPr>
          <a:lstStyle/>
          <a:p>
            <a:r>
              <a:rPr lang="pt-BR" dirty="0" err="1">
                <a:solidFill>
                  <a:srgbClr val="FF0000"/>
                </a:solidFill>
              </a:rPr>
              <a:t>mean</a:t>
            </a:r>
            <a:endParaRPr lang="pt-BR" dirty="0">
              <a:solidFill>
                <a:srgbClr val="FF0000"/>
              </a:solidFill>
            </a:endParaRPr>
          </a:p>
        </p:txBody>
      </p:sp>
      <p:sp>
        <p:nvSpPr>
          <p:cNvPr id="16" name="CaixaDeTexto 15">
            <a:extLst>
              <a:ext uri="{FF2B5EF4-FFF2-40B4-BE49-F238E27FC236}">
                <a16:creationId xmlns:a16="http://schemas.microsoft.com/office/drawing/2014/main" id="{D9BC7BCD-6A96-2BE4-0DAC-188F51520336}"/>
              </a:ext>
            </a:extLst>
          </p:cNvPr>
          <p:cNvSpPr txBox="1"/>
          <p:nvPr/>
        </p:nvSpPr>
        <p:spPr>
          <a:xfrm>
            <a:off x="5430221" y="2617053"/>
            <a:ext cx="631904" cy="307777"/>
          </a:xfrm>
          <a:prstGeom prst="rect">
            <a:avLst/>
          </a:prstGeom>
          <a:noFill/>
        </p:spPr>
        <p:txBody>
          <a:bodyPr wrap="none" rtlCol="0">
            <a:spAutoFit/>
          </a:bodyPr>
          <a:lstStyle/>
          <a:p>
            <a:r>
              <a:rPr lang="pt-BR" dirty="0" err="1">
                <a:solidFill>
                  <a:srgbClr val="FF0000"/>
                </a:solidFill>
              </a:rPr>
              <a:t>mean</a:t>
            </a:r>
            <a:endParaRPr lang="pt-BR" dirty="0">
              <a:solidFill>
                <a:srgbClr val="FF0000"/>
              </a:solidFill>
            </a:endParaRPr>
          </a:p>
        </p:txBody>
      </p:sp>
      <p:sp>
        <p:nvSpPr>
          <p:cNvPr id="17" name="CaixaDeTexto 16">
            <a:extLst>
              <a:ext uri="{FF2B5EF4-FFF2-40B4-BE49-F238E27FC236}">
                <a16:creationId xmlns:a16="http://schemas.microsoft.com/office/drawing/2014/main" id="{49645DAD-D1F2-A503-B2AC-3ACDF490498A}"/>
              </a:ext>
            </a:extLst>
          </p:cNvPr>
          <p:cNvSpPr txBox="1"/>
          <p:nvPr/>
        </p:nvSpPr>
        <p:spPr>
          <a:xfrm>
            <a:off x="5031588" y="3899399"/>
            <a:ext cx="861133" cy="307777"/>
          </a:xfrm>
          <a:prstGeom prst="rect">
            <a:avLst/>
          </a:prstGeom>
          <a:noFill/>
        </p:spPr>
        <p:txBody>
          <a:bodyPr wrap="none" rtlCol="0">
            <a:spAutoFit/>
          </a:bodyPr>
          <a:lstStyle/>
          <a:p>
            <a:r>
              <a:rPr lang="pt-BR" dirty="0" err="1">
                <a:solidFill>
                  <a:srgbClr val="00B050"/>
                </a:solidFill>
              </a:rPr>
              <a:t>variance</a:t>
            </a:r>
            <a:endParaRPr lang="pt-BR" dirty="0">
              <a:solidFill>
                <a:srgbClr val="00B050"/>
              </a:solidFill>
            </a:endParaRPr>
          </a:p>
        </p:txBody>
      </p:sp>
    </p:spTree>
    <p:extLst>
      <p:ext uri="{BB962C8B-B14F-4D97-AF65-F5344CB8AC3E}">
        <p14:creationId xmlns:p14="http://schemas.microsoft.com/office/powerpoint/2010/main" val="661922643"/>
      </p:ext>
    </p:extLst>
  </p:cSld>
  <p:clrMapOvr>
    <a:masterClrMapping/>
  </p:clrMapOvr>
</p:sld>
</file>

<file path=ppt/theme/theme1.xml><?xml version="1.0" encoding="utf-8"?>
<a:theme xmlns:a="http://schemas.openxmlformats.org/drawingml/2006/main" name="Big Data Infographics by Slidesgo">
  <a:themeElements>
    <a:clrScheme name="Simple Light">
      <a:dk1>
        <a:srgbClr val="000000"/>
      </a:dk1>
      <a:lt1>
        <a:srgbClr val="FFFFFF"/>
      </a:lt1>
      <a:dk2>
        <a:srgbClr val="595959"/>
      </a:dk2>
      <a:lt2>
        <a:srgbClr val="EEEEEE"/>
      </a:lt2>
      <a:accent1>
        <a:srgbClr val="FFC64E"/>
      </a:accent1>
      <a:accent2>
        <a:srgbClr val="FF8001"/>
      </a:accent2>
      <a:accent3>
        <a:srgbClr val="5FD0DB"/>
      </a:accent3>
      <a:accent4>
        <a:srgbClr val="32AAD9"/>
      </a:accent4>
      <a:accent5>
        <a:srgbClr val="1A569C"/>
      </a:accent5>
      <a:accent6>
        <a:srgbClr val="D558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TotalTime>
  <Words>751</Words>
  <Application>Microsoft Office PowerPoint</Application>
  <PresentationFormat>Apresentação na tela (16:9)</PresentationFormat>
  <Paragraphs>81</Paragraphs>
  <Slides>20</Slides>
  <Notes>4</Notes>
  <HiddenSlides>0</HiddenSlides>
  <MMClips>0</MMClips>
  <ScaleCrop>false</ScaleCrop>
  <HeadingPairs>
    <vt:vector size="6" baseType="variant">
      <vt:variant>
        <vt:lpstr>Fontes usadas</vt:lpstr>
      </vt:variant>
      <vt:variant>
        <vt:i4>9</vt:i4>
      </vt:variant>
      <vt:variant>
        <vt:lpstr>Tema</vt:lpstr>
      </vt:variant>
      <vt:variant>
        <vt:i4>1</vt:i4>
      </vt:variant>
      <vt:variant>
        <vt:lpstr>Títulos de slides</vt:lpstr>
      </vt:variant>
      <vt:variant>
        <vt:i4>20</vt:i4>
      </vt:variant>
    </vt:vector>
  </HeadingPairs>
  <TitlesOfParts>
    <vt:vector size="30" baseType="lpstr">
      <vt:lpstr>Cambria Math</vt:lpstr>
      <vt:lpstr>Roboto</vt:lpstr>
      <vt:lpstr>Arial</vt:lpstr>
      <vt:lpstr>Barlow Semi Condensed Medium</vt:lpstr>
      <vt:lpstr>Lato</vt:lpstr>
      <vt:lpstr>Fira Sans Extra Condensed SemiBold</vt:lpstr>
      <vt:lpstr>Barlow Semi Condensed</vt:lpstr>
      <vt:lpstr>Fira Sans Extra Condensed</vt:lpstr>
      <vt:lpstr>Overpass</vt:lpstr>
      <vt:lpstr>Big Data Infographics by Slidesgo</vt:lpstr>
      <vt:lpstr>TEDA Algorithm #01</vt:lpstr>
      <vt:lpstr>TEDA</vt:lpstr>
      <vt:lpstr>Typicality x Eccentricity</vt:lpstr>
      <vt:lpstr>Advantages x Disadvantages: </vt:lpstr>
      <vt:lpstr>TEDA</vt:lpstr>
      <vt:lpstr>TEDA</vt:lpstr>
      <vt:lpstr>TEDA</vt:lpstr>
      <vt:lpstr>Cat Jump</vt:lpstr>
      <vt:lpstr>TEDA</vt:lpstr>
      <vt:lpstr>TEDA</vt:lpstr>
      <vt:lpstr>TEDA</vt:lpstr>
      <vt:lpstr>TEDA</vt:lpstr>
      <vt:lpstr>TEDA</vt:lpstr>
      <vt:lpstr>TEDA</vt:lpstr>
      <vt:lpstr>TEDA</vt:lpstr>
      <vt:lpstr>TEDA</vt:lpstr>
      <vt:lpstr>TEDA</vt:lpstr>
      <vt:lpstr>Acknowledgment</vt:lpstr>
      <vt:lpstr>Apresentação do PowerPoint</vt:lpstr>
      <vt:lpstr>Let’s go to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TEDA Algorithm</dc:title>
  <dc:creator>Samsung</dc:creator>
  <cp:lastModifiedBy>Pedro Meira</cp:lastModifiedBy>
  <cp:revision>10</cp:revision>
  <dcterms:modified xsi:type="dcterms:W3CDTF">2022-11-20T13:02:52Z</dcterms:modified>
</cp:coreProperties>
</file>